
<file path=[Content_Types].xml><?xml version="1.0" encoding="utf-8"?>
<Types xmlns="http://schemas.openxmlformats.org/package/2006/content-types">
  <Default Extension="xml" ContentType="application/vnd.openxmlformats-officedocument.presentationml.presentation.main+xml"/>
  <Default Extension="jpeg" ContentType="image/jpeg"/>
  <Default Extension="png" ContentType="image/png"/>
  <Default Extension="rels" ContentType="application/vnd.openxmlformats-package.relationships+xml"/>
  <Override PartName="/ppt/slides/slide7.xml" ContentType="application/vnd.openxmlformats-officedocument.presentationml.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4" /><Relationship Type="http://schemas.openxmlformats.org/package/2006/relationships/metadata/core-properties" Target="/docProps/core.xml" Id="rId3" /><Relationship Type="http://schemas.openxmlformats.org/officeDocument/2006/relationships/extended-properties" Target="/docProps/app.xml" Id="rId2" /><Relationship Type="http://schemas.openxmlformats.org/officeDocument/2006/relationships/custom-properties" Target="/docProps/custom.xml" Id="rId5"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88" r:id="rId4"/>
    <p:sldId id="268" r:id="rId5"/>
    <p:sldId id="258" r:id="rId6"/>
    <p:sldId id="267" r:id="rId7"/>
    <p:sldId id="269" r:id="rId8"/>
    <p:sldId id="271" r:id="rId9"/>
    <p:sldId id="273" r:id="rId10"/>
    <p:sldId id="277" r:id="rId11"/>
    <p:sldId id="262" r:id="rId12"/>
    <p:sldId id="261" r:id="rId13"/>
    <p:sldId id="263" r:id="rId14"/>
    <p:sldId id="264" r:id="rId15"/>
    <p:sldId id="280" r:id="rId16"/>
    <p:sldId id="285" r:id="rId17"/>
    <p:sldId id="287" r:id="rId18"/>
    <p:sldId id="265" r:id="rId19"/>
    <p:sldId id="286" r:id="rId20"/>
    <p:sldId id="283"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6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9" /><Relationship Type="http://schemas.openxmlformats.org/officeDocument/2006/relationships/slide" Target="/ppt/slides/slide6.xml" Id="rId8" /><Relationship Type="http://schemas.openxmlformats.org/officeDocument/2006/relationships/slide" Target="/ppt/slides/slide5.xml" Id="rId7" /><Relationship Type="http://schemas.openxmlformats.org/officeDocument/2006/relationships/slide" Target="/ppt/slides/slide4.xml" Id="rId6" /><Relationship Type="http://schemas.openxmlformats.org/officeDocument/2006/relationships/slide" Target="/ppt/slides/slide3.xml" Id="rId5" /><Relationship Type="http://schemas.openxmlformats.org/officeDocument/2006/relationships/slide" Target="/ppt/slides/slide2.xml" Id="rId4" /><Relationship Type="http://schemas.openxmlformats.org/officeDocument/2006/relationships/slide" Target="/ppt/slides/slide1.xml" Id="rId3" /><Relationship Type="http://schemas.openxmlformats.org/officeDocument/2006/relationships/tableStyles" Target="/ppt/tableStyles.xml" Id="rId25" /><Relationship Type="http://schemas.openxmlformats.org/officeDocument/2006/relationships/viewProps" Target="/ppt/viewProps.xml" Id="rId24" /><Relationship Type="http://schemas.openxmlformats.org/officeDocument/2006/relationships/presProps" Target="/ppt/presProps.xml" Id="rId23" /><Relationship Type="http://schemas.openxmlformats.org/officeDocument/2006/relationships/slide" Target="/ppt/slides/slide20.xml" Id="rId22" /><Relationship Type="http://schemas.openxmlformats.org/officeDocument/2006/relationships/slide" Target="/ppt/slides/slide19.xml" Id="rId21" /><Relationship Type="http://schemas.openxmlformats.org/officeDocument/2006/relationships/slide" Target="/ppt/slides/slide18.xml" Id="rId20" /><Relationship Type="http://schemas.openxmlformats.org/officeDocument/2006/relationships/theme" Target="/ppt/theme/theme1.xml" Id="rId2" /><Relationship Type="http://schemas.openxmlformats.org/officeDocument/2006/relationships/slide" Target="/ppt/slides/slide17.xml" Id="rId19" /><Relationship Type="http://schemas.openxmlformats.org/officeDocument/2006/relationships/slide" Target="/ppt/slides/slide16.xml" Id="rId18" /><Relationship Type="http://schemas.openxmlformats.org/officeDocument/2006/relationships/slide" Target="/ppt/slides/slide15.xml" Id="rId17" /><Relationship Type="http://schemas.openxmlformats.org/officeDocument/2006/relationships/slide" Target="/ppt/slides/slide14.xml" Id="rId16" /><Relationship Type="http://schemas.openxmlformats.org/officeDocument/2006/relationships/slide" Target="/ppt/slides/slide13.xml" Id="rId15" /><Relationship Type="http://schemas.openxmlformats.org/officeDocument/2006/relationships/slide" Target="/ppt/slides/slide12.xml" Id="rId14" /><Relationship Type="http://schemas.openxmlformats.org/officeDocument/2006/relationships/slide" Target="/ppt/slides/slide11.xml" Id="rId13" /><Relationship Type="http://schemas.openxmlformats.org/officeDocument/2006/relationships/slide" Target="/ppt/slides/slide10.xml" Id="rId12" /><Relationship Type="http://schemas.openxmlformats.org/officeDocument/2006/relationships/slide" Target="/ppt/slides/slide9.xml" Id="rId11" /><Relationship Type="http://schemas.openxmlformats.org/officeDocument/2006/relationships/slide" Target="/ppt/slides/slide8.xml" Id="rId10" /><Relationship Type="http://schemas.openxmlformats.org/officeDocument/2006/relationships/slideMaster" Target="/ppt/slideMasters/slideMaster1.xml" Id="rId1" /></Relationship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1.xml" Id="rId1"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anose="020B0604020202020204"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2" /><Relationship Type="http://schemas.openxmlformats.org/officeDocument/2006/relationships/hyperlink" Target="https://david12345678987.github.io/My-Portfolio/my%20portpoleo.html" TargetMode="Externa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1.xml" Id="rId7" /><Relationship Type="http://schemas.openxmlformats.org/officeDocument/2006/relationships/image" Target="/ppt/media/image35.png" Id="rId6" /><Relationship Type="http://schemas.openxmlformats.org/officeDocument/2006/relationships/image" Target="/ppt/media/image34.png" Id="rId5" /><Relationship Type="http://schemas.openxmlformats.org/officeDocument/2006/relationships/image" Target="/ppt/media/image33.png" Id="rId4" /><Relationship Type="http://schemas.openxmlformats.org/officeDocument/2006/relationships/image" Target="/ppt/media/image32.png" Id="rId3" /><Relationship Type="http://schemas.openxmlformats.org/officeDocument/2006/relationships/image" Target="/ppt/media/image31.png" Id="rId2" /><Relationship Type="http://schemas.openxmlformats.org/officeDocument/2006/relationships/image" Target="/ppt/media/image30.png"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1.xml" Id="rId5" /><Relationship Type="http://schemas.openxmlformats.org/officeDocument/2006/relationships/image" Target="/ppt/media/image39.png" Id="rId4" /><Relationship Type="http://schemas.openxmlformats.org/officeDocument/2006/relationships/image" Target="/ppt/media/image38.png" Id="rId3" /><Relationship Type="http://schemas.openxmlformats.org/officeDocument/2006/relationships/image" Target="/ppt/media/image37.png" Id="rId2" /><Relationship Type="http://schemas.openxmlformats.org/officeDocument/2006/relationships/image" Target="/ppt/media/image36.png" Id="rId1" /></Relationships>
</file>

<file path=ppt/slides/_rels/slide13.xml.rels>&#65279;<?xml version="1.0" encoding="utf-8"?><Relationships xmlns="http://schemas.openxmlformats.org/package/2006/relationships"><Relationship Type="http://schemas.openxmlformats.org/officeDocument/2006/relationships/slideLayout" Target="/ppt/slideLayouts/slideLayout1.xml" Id="rId2" /><Relationship Type="http://schemas.openxmlformats.org/officeDocument/2006/relationships/hyperlink" Target="https://david12345678987.github.io/My-Portfolio/my%20portpoleo.html" TargetMode="Externa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xml" Id="rId2" /><Relationship Type="http://schemas.openxmlformats.org/officeDocument/2006/relationships/image" Target="/ppt/media/image40.png" Id="rId1" /></Relationships>
</file>

<file path=ppt/slides/_rels/slide17.xml.rels>&#65279;<?xml version="1.0" encoding="utf-8"?><Relationships xmlns="http://schemas.openxmlformats.org/package/2006/relationships"><Relationship Type="http://schemas.openxmlformats.org/officeDocument/2006/relationships/slideLayout" Target="/ppt/slideLayouts/slideLayout1.xml" Id="rId5" /><Relationship Type="http://schemas.openxmlformats.org/officeDocument/2006/relationships/image" Target="/ppt/media/image43.png" Id="rId4" /><Relationship Type="http://schemas.openxmlformats.org/officeDocument/2006/relationships/image" Target="/ppt/media/image35.png" Id="rId3" /><Relationship Type="http://schemas.openxmlformats.org/officeDocument/2006/relationships/image" Target="/ppt/media/image42.png" Id="rId2" /><Relationship Type="http://schemas.openxmlformats.org/officeDocument/2006/relationships/image" Target="/ppt/media/image41.png"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1.xml" Id="rId4" /><Relationship Type="http://schemas.openxmlformats.org/officeDocument/2006/relationships/image" Target="/ppt/media/image46.png" Id="rId3" /><Relationship Type="http://schemas.openxmlformats.org/officeDocument/2006/relationships/image" Target="/ppt/media/image45.png" Id="rId2" /><Relationship Type="http://schemas.openxmlformats.org/officeDocument/2006/relationships/image" Target="/ppt/media/image44.png"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47.png" Id="rId2" /><Relationship Type="http://schemas.openxmlformats.org/officeDocument/2006/relationships/image" Target="/ppt/media/image35.png"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1.xml" Id="rId9" /><Relationship Type="http://schemas.openxmlformats.org/officeDocument/2006/relationships/image" Target="/ppt/media/image55.png" Id="rId8" /><Relationship Type="http://schemas.openxmlformats.org/officeDocument/2006/relationships/image" Target="/ppt/media/image54.png" Id="rId7" /><Relationship Type="http://schemas.openxmlformats.org/officeDocument/2006/relationships/image" Target="/ppt/media/image53.png" Id="rId6" /><Relationship Type="http://schemas.openxmlformats.org/officeDocument/2006/relationships/image" Target="/ppt/media/image52.png" Id="rId5" /><Relationship Type="http://schemas.openxmlformats.org/officeDocument/2006/relationships/image" Target="/ppt/media/image51.png" Id="rId4" /><Relationship Type="http://schemas.openxmlformats.org/officeDocument/2006/relationships/image" Target="/ppt/media/image50.png" Id="rId3" /><Relationship Type="http://schemas.openxmlformats.org/officeDocument/2006/relationships/image" Target="/ppt/media/image49.png" Id="rId2" /><Relationship Type="http://schemas.openxmlformats.org/officeDocument/2006/relationships/image" Target="/ppt/media/image48.png"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1.xml" Id="rId7" /><Relationship Type="http://schemas.openxmlformats.org/officeDocument/2006/relationships/image" Target="/ppt/media/image7.png" Id="rId6" /><Relationship Type="http://schemas.openxmlformats.org/officeDocument/2006/relationships/image" Target="/ppt/media/image6.png" Id="rId5" /><Relationship Type="http://schemas.openxmlformats.org/officeDocument/2006/relationships/image" Target="/ppt/media/image5.png" Id="rId4" /><Relationship Type="http://schemas.openxmlformats.org/officeDocument/2006/relationships/image" Target="/ppt/media/image4.png" Id="rId3" /><Relationship Type="http://schemas.openxmlformats.org/officeDocument/2006/relationships/image" Target="/ppt/media/image3.png" Id="rId2" /><Relationship Type="http://schemas.openxmlformats.org/officeDocument/2006/relationships/image" Target="/ppt/media/image2.png" Id="rId1" /></Relationships>
</file>

<file path=ppt/slides/_rels/slide4.xml.rels>&#65279;<?xml version="1.0" encoding="utf-8"?><Relationships xmlns="http://schemas.openxmlformats.org/package/2006/relationships"><Relationship Type="http://schemas.openxmlformats.org/officeDocument/2006/relationships/slideLayout" Target="/ppt/slideLayouts/slideLayout1.xml" Id="rId9" /><Relationship Type="http://schemas.openxmlformats.org/officeDocument/2006/relationships/image" Target="/ppt/media/image15.jpeg" Id="rId8" /><Relationship Type="http://schemas.openxmlformats.org/officeDocument/2006/relationships/image" Target="/ppt/media/image14.jpeg" Id="rId7" /><Relationship Type="http://schemas.openxmlformats.org/officeDocument/2006/relationships/image" Target="/ppt/media/image13.png" Id="rId6" /><Relationship Type="http://schemas.openxmlformats.org/officeDocument/2006/relationships/image" Target="/ppt/media/image12.jpeg" Id="rId5" /><Relationship Type="http://schemas.openxmlformats.org/officeDocument/2006/relationships/image" Target="/ppt/media/image11.jpeg" Id="rId4" /><Relationship Type="http://schemas.openxmlformats.org/officeDocument/2006/relationships/image" Target="/ppt/media/image10.jpeg" Id="rId3" /><Relationship Type="http://schemas.openxmlformats.org/officeDocument/2006/relationships/image" Target="/ppt/media/image9.png" Id="rId2" /><Relationship Type="http://schemas.openxmlformats.org/officeDocument/2006/relationships/image" Target="/ppt/media/image8.jpeg" Id="rId1" /></Relationships>
</file>

<file path=ppt/slides/_rels/slide5.xml.rels>&#65279;<?xml version="1.0" encoding="utf-8"?><Relationships xmlns="http://schemas.openxmlformats.org/package/2006/relationships"><Relationship Type="http://schemas.openxmlformats.org/officeDocument/2006/relationships/slideLayout" Target="/ppt/slideLayouts/slideLayout1.xml" Id="rId6" /><Relationship Type="http://schemas.openxmlformats.org/officeDocument/2006/relationships/image" Target="/ppt/media/image20.png" Id="rId5" /><Relationship Type="http://schemas.openxmlformats.org/officeDocument/2006/relationships/image" Target="/ppt/media/image19.png" Id="rId4" /><Relationship Type="http://schemas.openxmlformats.org/officeDocument/2006/relationships/image" Target="/ppt/media/image18.png" Id="rId3" /><Relationship Type="http://schemas.openxmlformats.org/officeDocument/2006/relationships/image" Target="/ppt/media/image17.png" Id="rId2" /><Relationship Type="http://schemas.openxmlformats.org/officeDocument/2006/relationships/image" Target="/ppt/media/image16.jpeg" Id="rId1" /></Relationships>
</file>

<file path=ppt/slides/_rels/slide6.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22.png" Id="rId2" /><Relationship Type="http://schemas.openxmlformats.org/officeDocument/2006/relationships/image" Target="/ppt/media/image21.png"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1.xml" Id="rId4" /><Relationship Type="http://schemas.openxmlformats.org/officeDocument/2006/relationships/image" Target="/ppt/media/image25.jpeg" Id="rId3" /><Relationship Type="http://schemas.openxmlformats.org/officeDocument/2006/relationships/image" Target="/ppt/media/image24.png" Id="rId2" /><Relationship Type="http://schemas.openxmlformats.org/officeDocument/2006/relationships/image" Target="/ppt/media/image23.png"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27.png" Id="rId2" /><Relationship Type="http://schemas.openxmlformats.org/officeDocument/2006/relationships/image" Target="/ppt/media/image26.png" Id="rId1" /></Relationships>
</file>

<file path=ppt/slides/_rels/slide9.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29.png" Id="rId2" /><Relationship Type="http://schemas.openxmlformats.org/officeDocument/2006/relationships/image" Target="/ppt/media/image28.png"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1252" y="2033402"/>
            <a:ext cx="7756824"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600" b="1" dirty="0"/>
              <a:t>Unit 3 Assignment 2</a:t>
            </a:r>
            <a:endParaRPr lang="en-US" sz="3600" b="1" dirty="0"/>
          </a:p>
          <a:p>
            <a:pPr algn="ctr"/>
            <a:r>
              <a:rPr lang="en-US" sz="2800" b="1" dirty="0">
                <a:latin typeface="Arial" panose="020B0604020202020204"/>
                <a:cs typeface="Arial" panose="020B0604020202020204"/>
              </a:rPr>
              <a:t>Create Test and review Your Portfolio</a:t>
            </a:r>
            <a:endParaRPr lang="en-US" sz="2800" b="1" dirty="0">
              <a:latin typeface="Arial" panose="020B0604020202020204"/>
              <a:cs typeface="Arial" panose="020B0604020202020204"/>
            </a:endParaRPr>
          </a:p>
          <a:p>
            <a:pPr algn="ctr"/>
            <a:endParaRPr lang="en-US" sz="2800" b="1" dirty="0">
              <a:latin typeface="Arial" panose="020B0604020202020204"/>
              <a:cs typeface="Arial" panose="020B0604020202020204"/>
            </a:endParaRPr>
          </a:p>
          <a:p>
            <a:pPr algn="ctr"/>
            <a:endParaRPr lang="en-US" sz="2800" b="1" dirty="0">
              <a:latin typeface="Arial" panose="020B0604020202020204"/>
              <a:cs typeface="Arial" panose="020B0604020202020204"/>
            </a:endParaRPr>
          </a:p>
          <a:p>
            <a:pPr algn="ctr"/>
            <a:r>
              <a:rPr lang="en-US" sz="2800" b="1" dirty="0">
                <a:latin typeface="Arial" panose="020B0604020202020204"/>
                <a:cs typeface="Arial" panose="020B0604020202020204"/>
                <a:hlinkClick r:id="rId1"/>
              </a:rPr>
              <a:t>link to Portfolio</a:t>
            </a:r>
            <a:endParaRPr lang="en-US" sz="2800" b="1" dirty="0">
              <a:latin typeface="Arial" panose="020B0604020202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0108" y="20658"/>
            <a:ext cx="19812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t>Test plan</a:t>
            </a:r>
            <a:endParaRPr lang="en-US" sz="2400" b="1"/>
          </a:p>
        </p:txBody>
      </p:sp>
      <p:graphicFrame>
        <p:nvGraphicFramePr>
          <p:cNvPr id="2" name="Table 2"/>
          <p:cNvGraphicFramePr>
            <a:graphicFrameLocks noGrp="1"/>
          </p:cNvGraphicFramePr>
          <p:nvPr/>
        </p:nvGraphicFramePr>
        <p:xfrm>
          <a:off x="44302" y="460744"/>
          <a:ext cx="12087705" cy="5173340"/>
        </p:xfrm>
        <a:graphic>
          <a:graphicData uri="http://schemas.openxmlformats.org/drawingml/2006/table">
            <a:tbl>
              <a:tblPr firstRow="1" bandRow="1">
                <a:tableStyleId>{5C22544A-7EE6-4342-B048-85BDC9FD1C3A}</a:tableStyleId>
              </a:tblPr>
              <a:tblGrid>
                <a:gridCol w="606231"/>
                <a:gridCol w="1825010"/>
                <a:gridCol w="2677524"/>
                <a:gridCol w="2413758"/>
                <a:gridCol w="3694226"/>
                <a:gridCol w="870956"/>
              </a:tblGrid>
              <a:tr h="392049">
                <a:tc>
                  <a:txBody>
                    <a:bodyPr/>
                    <a:lstStyle/>
                    <a:p>
                      <a:pPr lvl="0">
                        <a:buNone/>
                      </a:pPr>
                      <a:r>
                        <a:rPr lang="en-US" sz="800" b="1" i="0" u="none" strike="noStrike" noProof="0">
                          <a:solidFill>
                            <a:srgbClr val="FFFFFF"/>
                          </a:solidFill>
                          <a:latin typeface="Century Schoolbook" panose="02040604050505020304"/>
                        </a:rPr>
                        <a:t>Test </a:t>
                      </a:r>
                      <a:endParaRPr lang="en-US" sz="800"/>
                    </a:p>
                    <a:p>
                      <a:pPr lvl="0">
                        <a:buNone/>
                      </a:pPr>
                      <a:r>
                        <a:rPr lang="en-US" sz="800" b="1" i="0" u="none" strike="noStrike" noProof="0" dirty="0">
                          <a:solidFill>
                            <a:srgbClr val="FFFFFF"/>
                          </a:solidFill>
                          <a:latin typeface="Century Schoolbook" panose="02040604050505020304"/>
                        </a:rPr>
                        <a:t>number</a:t>
                      </a:r>
                      <a:endParaRPr lang="en-US" sz="800" dirty="0"/>
                    </a:p>
                  </a:txBody>
                  <a:tcPr/>
                </a:tc>
                <a:tc>
                  <a:txBody>
                    <a:bodyPr/>
                    <a:lstStyle/>
                    <a:p>
                      <a:pPr lvl="0">
                        <a:buNone/>
                      </a:pPr>
                      <a:r>
                        <a:rPr lang="en-US" sz="1400" b="1" i="0" u="none" strike="noStrike" noProof="0" dirty="0">
                          <a:solidFill>
                            <a:srgbClr val="FFFFFF"/>
                          </a:solidFill>
                          <a:latin typeface="Century Schoolbook" panose="02040604050505020304"/>
                        </a:rPr>
                        <a:t>Item to test </a:t>
                      </a:r>
                      <a:endParaRPr lang="en-US" sz="1400" dirty="0"/>
                    </a:p>
                  </a:txBody>
                  <a:tcPr/>
                </a:tc>
                <a:tc>
                  <a:txBody>
                    <a:bodyPr/>
                    <a:lstStyle/>
                    <a:p>
                      <a:pPr lvl="0">
                        <a:buNone/>
                      </a:pPr>
                      <a:r>
                        <a:rPr lang="en-US" sz="1400" b="1" i="0" u="none" strike="noStrike" noProof="0" dirty="0">
                          <a:solidFill>
                            <a:srgbClr val="FFFFFF"/>
                          </a:solidFill>
                          <a:latin typeface="Century Schoolbook" panose="02040604050505020304"/>
                        </a:rPr>
                        <a:t>How to test </a:t>
                      </a:r>
                      <a:endParaRPr lang="en-US" sz="1400" dirty="0"/>
                    </a:p>
                  </a:txBody>
                  <a:tcPr/>
                </a:tc>
                <a:tc>
                  <a:txBody>
                    <a:bodyPr/>
                    <a:lstStyle/>
                    <a:p>
                      <a:pPr lvl="0">
                        <a:buNone/>
                      </a:pPr>
                      <a:r>
                        <a:rPr lang="en-US" sz="1400" b="1" i="0" u="none" strike="noStrike" noProof="0" dirty="0">
                          <a:solidFill>
                            <a:srgbClr val="FFFFFF"/>
                          </a:solidFill>
                          <a:latin typeface="Century Schoolbook" panose="02040604050505020304"/>
                        </a:rPr>
                        <a:t>Expected outcome</a:t>
                      </a:r>
                      <a:endParaRPr lang="en-US" sz="1400" b="1" i="0" u="none" strike="noStrike" noProof="0" dirty="0">
                        <a:solidFill>
                          <a:srgbClr val="FFFFFF"/>
                        </a:solidFill>
                        <a:latin typeface="Century Schoolbook" panose="02040604050505020304"/>
                      </a:endParaRPr>
                    </a:p>
                  </a:txBody>
                  <a:tcPr/>
                </a:tc>
                <a:tc>
                  <a:txBody>
                    <a:bodyPr/>
                    <a:lstStyle/>
                    <a:p>
                      <a:pPr lvl="0">
                        <a:buNone/>
                      </a:pPr>
                      <a:r>
                        <a:rPr lang="en-US" sz="1400" b="1" i="0" u="none" strike="noStrike" noProof="0" dirty="0">
                          <a:solidFill>
                            <a:srgbClr val="FFFFFF"/>
                          </a:solidFill>
                          <a:latin typeface="Century Schoolbook" panose="02040604050505020304"/>
                        </a:rPr>
                        <a:t>Actual outcome </a:t>
                      </a:r>
                      <a:endParaRPr lang="en-US" sz="1400" dirty="0"/>
                    </a:p>
                  </a:txBody>
                  <a:tcPr/>
                </a:tc>
                <a:tc>
                  <a:txBody>
                    <a:bodyPr/>
                    <a:lstStyle/>
                    <a:p>
                      <a:pPr lvl="0" algn="l">
                        <a:lnSpc>
                          <a:spcPct val="100000"/>
                        </a:lnSpc>
                        <a:spcBef>
                          <a:spcPts val="0"/>
                        </a:spcBef>
                        <a:spcAft>
                          <a:spcPts val="0"/>
                        </a:spcAft>
                        <a:buNone/>
                      </a:pPr>
                      <a:r>
                        <a:rPr lang="en-US" sz="1000" b="1" i="0" u="none" strike="noStrike" noProof="0" dirty="0">
                          <a:solidFill>
                            <a:srgbClr val="FFFFFF"/>
                          </a:solidFill>
                          <a:latin typeface="Century Schoolbook" panose="02040604050505020304"/>
                        </a:rPr>
                        <a:t>correct Yes or No</a:t>
                      </a:r>
                      <a:endParaRPr lang="en-GB" sz="1000" b="0" i="0" u="none" strike="noStrike" noProof="0" dirty="0">
                        <a:solidFill>
                          <a:srgbClr val="000000"/>
                        </a:solidFill>
                        <a:latin typeface="Arial" panose="020B0604020202020204"/>
                      </a:endParaRPr>
                    </a:p>
                  </a:txBody>
                  <a:tcPr/>
                </a:tc>
              </a:tr>
              <a:tr h="837560">
                <a:tc>
                  <a:txBody>
                    <a:bodyPr/>
                    <a:lstStyle/>
                    <a:p>
                      <a:r>
                        <a:rPr lang="en-US" dirty="0"/>
                        <a:t>1</a:t>
                      </a:r>
                      <a:endParaRPr lang="en-US" dirty="0"/>
                    </a:p>
                  </a:txBody>
                  <a:tcPr/>
                </a:tc>
                <a:tc>
                  <a:txBody>
                    <a:bodyPr/>
                    <a:lstStyle/>
                    <a:p>
                      <a:r>
                        <a:rPr lang="en-US" sz="1200" dirty="0"/>
                        <a:t>navigation</a:t>
                      </a:r>
                      <a:endParaRPr lang="en-US" sz="1200" dirty="0"/>
                    </a:p>
                  </a:txBody>
                  <a:tcPr/>
                </a:tc>
                <a:tc>
                  <a:txBody>
                    <a:bodyPr/>
                    <a:lstStyle/>
                    <a:p>
                      <a:r>
                        <a:rPr lang="en-US" sz="1100" noProof="0" dirty="0"/>
                        <a:t>Get other people who didn't make the site two test the navigation to see if it is self-explanatory.</a:t>
                      </a:r>
                      <a:endParaRPr lang="en-US" sz="1100"/>
                    </a:p>
                  </a:txBody>
                  <a:tcPr/>
                </a:tc>
                <a:tc>
                  <a:txBody>
                    <a:bodyPr/>
                    <a:lstStyle/>
                    <a:p>
                      <a:r>
                        <a:rPr lang="en-US" sz="1100" noProof="0" dirty="0"/>
                        <a:t>I'd expect the navigation to be easy to understand considering I spent a long-time correcting is designed.</a:t>
                      </a:r>
                      <a:endParaRPr lang="en-US" sz="1100" noProof="0" dirty="0"/>
                    </a:p>
                  </a:txBody>
                  <a:tcPr/>
                </a:tc>
                <a:tc>
                  <a:txBody>
                    <a:bodyPr/>
                    <a:lstStyle/>
                    <a:p>
                      <a:r>
                        <a:rPr lang="en-US" sz="1100" noProof="0" dirty="0"/>
                        <a:t>The navigation works well and is easy to understand although there are a lot of pages to go through to reach my coursework which could be an inconvenience to some people, but I do not think it's worth changing.</a:t>
                      </a:r>
                      <a:endParaRPr lang="en-US" sz="1100" noProof="0" dirty="0"/>
                    </a:p>
                  </a:txBody>
                  <a:tcPr/>
                </a:tc>
                <a:tc>
                  <a:txBody>
                    <a:bodyPr/>
                    <a:lstStyle/>
                    <a:p>
                      <a:pPr lvl="0">
                        <a:buNone/>
                      </a:pPr>
                      <a:r>
                        <a:rPr lang="en-US" dirty="0"/>
                        <a:t>NO</a:t>
                      </a:r>
                      <a:endParaRPr lang="en-US" dirty="0"/>
                    </a:p>
                  </a:txBody>
                  <a:tcPr/>
                </a:tc>
              </a:tr>
              <a:tr h="463331">
                <a:tc>
                  <a:txBody>
                    <a:bodyPr/>
                    <a:lstStyle/>
                    <a:p>
                      <a:r>
                        <a:rPr lang="en-US" dirty="0"/>
                        <a:t>2</a:t>
                      </a:r>
                      <a:endParaRPr lang="en-US" dirty="0"/>
                    </a:p>
                  </a:txBody>
                  <a:tcPr/>
                </a:tc>
                <a:tc>
                  <a:txBody>
                    <a:bodyPr/>
                    <a:lstStyle/>
                    <a:p>
                      <a:pPr lvl="0">
                        <a:buNone/>
                      </a:pPr>
                      <a:r>
                        <a:rPr lang="en-US" sz="1200" b="0" i="0" u="none" strike="noStrike" noProof="0" dirty="0">
                          <a:solidFill>
                            <a:srgbClr val="000000"/>
                          </a:solidFill>
                          <a:latin typeface="Century Schoolbook" panose="02040604050505020304"/>
                        </a:rPr>
                        <a:t>Suitability for the audiences</a:t>
                      </a:r>
                      <a:endParaRPr lang="en-US" sz="1200" dirty="0"/>
                    </a:p>
                  </a:txBody>
                  <a:tcPr/>
                </a:tc>
                <a:tc>
                  <a:txBody>
                    <a:bodyPr/>
                    <a:lstStyle/>
                    <a:p>
                      <a:r>
                        <a:rPr lang="en-US" sz="1100" noProof="0" dirty="0"/>
                        <a:t>Check to see if all relevant content is shown and in a usable state.</a:t>
                      </a:r>
                      <a:endParaRPr lang="en-US" sz="1100" noProof="0" dirty="0"/>
                    </a:p>
                  </a:txBody>
                  <a:tcPr/>
                </a:tc>
                <a:tc>
                  <a:txBody>
                    <a:bodyPr/>
                    <a:lstStyle/>
                    <a:p>
                      <a:r>
                        <a:rPr lang="en-US" sz="1100" noProof="0" dirty="0"/>
                        <a:t>Based off how I made it unexpected decided to be suitable for all the users.</a:t>
                      </a:r>
                      <a:endParaRPr lang="en-US" sz="1100" noProof="0" dirty="0"/>
                    </a:p>
                  </a:txBody>
                  <a:tcPr/>
                </a:tc>
                <a:tc>
                  <a:txBody>
                    <a:bodyPr/>
                    <a:lstStyle/>
                    <a:p>
                      <a:r>
                        <a:rPr lang="en-US" sz="1200" noProof="0" dirty="0"/>
                        <a:t>The content is suitable for the audience and displays all necessary information.</a:t>
                      </a:r>
                      <a:endParaRPr lang="en-US" sz="1200" noProof="0" dirty="0"/>
                    </a:p>
                  </a:txBody>
                  <a:tcPr/>
                </a:tc>
                <a:tc>
                  <a:txBody>
                    <a:bodyPr/>
                    <a:lstStyle/>
                    <a:p>
                      <a:pPr lvl="0">
                        <a:buNone/>
                      </a:pPr>
                      <a:r>
                        <a:rPr lang="en-US" dirty="0"/>
                        <a:t>No</a:t>
                      </a:r>
                      <a:endParaRPr lang="en-US" dirty="0"/>
                    </a:p>
                  </a:txBody>
                  <a:tcPr/>
                </a:tc>
              </a:tr>
              <a:tr h="365318">
                <a:tc>
                  <a:txBody>
                    <a:bodyPr/>
                    <a:lstStyle/>
                    <a:p>
                      <a:r>
                        <a:rPr lang="en-US" dirty="0"/>
                        <a:t>3</a:t>
                      </a:r>
                      <a:endParaRPr lang="en-US" dirty="0"/>
                    </a:p>
                  </a:txBody>
                  <a:tcPr/>
                </a:tc>
                <a:tc>
                  <a:txBody>
                    <a:bodyPr/>
                    <a:lstStyle/>
                    <a:p>
                      <a:r>
                        <a:rPr lang="en-US" sz="1200" noProof="0" dirty="0"/>
                        <a:t>Works across multiple systems including mobile devices.</a:t>
                      </a:r>
                      <a:endParaRPr lang="en-US" sz="1200" noProof="0" dirty="0"/>
                    </a:p>
                  </a:txBody>
                  <a:tcPr/>
                </a:tc>
                <a:tc>
                  <a:txBody>
                    <a:bodyPr/>
                    <a:lstStyle/>
                    <a:p>
                      <a:r>
                        <a:rPr lang="en-US" sz="1100" noProof="0" dirty="0"/>
                        <a:t>view the portfolio over multiple devices with different resolutions and on different operating systems to see if it changes the text or size of objects.</a:t>
                      </a:r>
                      <a:endParaRPr lang="en-US" sz="1100" noProof="0" dirty="0"/>
                    </a:p>
                  </a:txBody>
                  <a:tcPr/>
                </a:tc>
                <a:tc>
                  <a:txBody>
                    <a:bodyPr/>
                    <a:lstStyle/>
                    <a:p>
                      <a:r>
                        <a:rPr lang="en-US" sz="1100" noProof="0" dirty="0"/>
                        <a:t>It should all navigate correctly although there could be incorrect fonts or sizes.</a:t>
                      </a:r>
                      <a:endParaRPr lang="en-US" sz="1100" noProof="0" dirty="0"/>
                    </a:p>
                  </a:txBody>
                  <a:tcPr/>
                </a:tc>
                <a:tc>
                  <a:txBody>
                    <a:bodyPr/>
                    <a:lstStyle/>
                    <a:p>
                      <a:r>
                        <a:rPr lang="en-US" sz="1100" noProof="0" dirty="0"/>
                        <a:t>it worked across all different devices although the different devices display the text on the top header differently and the layout of the boxes.</a:t>
                      </a:r>
                      <a:endParaRPr lang="en-US" sz="1100" noProof="0" dirty="0"/>
                    </a:p>
                  </a:txBody>
                  <a:tcPr/>
                </a:tc>
                <a:tc>
                  <a:txBody>
                    <a:bodyPr/>
                    <a:lstStyle/>
                    <a:p>
                      <a:pPr lvl="0">
                        <a:buNone/>
                      </a:pPr>
                      <a:r>
                        <a:rPr lang="en-US" dirty="0"/>
                        <a:t>Yes</a:t>
                      </a:r>
                      <a:endParaRPr lang="en-US" dirty="0"/>
                    </a:p>
                  </a:txBody>
                  <a:tcPr/>
                </a:tc>
              </a:tr>
              <a:tr h="365318">
                <a:tc>
                  <a:txBody>
                    <a:bodyPr/>
                    <a:lstStyle/>
                    <a:p>
                      <a:pPr lvl="0">
                        <a:buNone/>
                      </a:pPr>
                      <a:r>
                        <a:rPr lang="en-US" dirty="0"/>
                        <a:t>4</a:t>
                      </a:r>
                      <a:endParaRPr lang="en-US" dirty="0"/>
                    </a:p>
                  </a:txBody>
                  <a:tcPr/>
                </a:tc>
                <a:tc>
                  <a:txBody>
                    <a:bodyPr/>
                    <a:lstStyle/>
                    <a:p>
                      <a:pPr lvl="0">
                        <a:buNone/>
                      </a:pPr>
                      <a:r>
                        <a:rPr lang="en-US" sz="1200" noProof="0" dirty="0"/>
                        <a:t>works across multiple browsers</a:t>
                      </a:r>
                      <a:endParaRPr lang="en-US" sz="1200" noProof="0" dirty="0"/>
                    </a:p>
                  </a:txBody>
                  <a:tcPr/>
                </a:tc>
                <a:tc>
                  <a:txBody>
                    <a:bodyPr/>
                    <a:lstStyle/>
                    <a:p>
                      <a:pPr lvl="0">
                        <a:buNone/>
                      </a:pPr>
                      <a:r>
                        <a:rPr lang="en-US" sz="1100" noProof="0" dirty="0"/>
                        <a:t>check the portfolio on multiple browsers and look for problems with display images or downloading files or wrong font types</a:t>
                      </a:r>
                      <a:endParaRPr lang="en-US" sz="1100" noProof="0" dirty="0"/>
                    </a:p>
                  </a:txBody>
                  <a:tcPr/>
                </a:tc>
                <a:tc>
                  <a:txBody>
                    <a:bodyPr/>
                    <a:lstStyle/>
                    <a:p>
                      <a:pPr lvl="0">
                        <a:buNone/>
                      </a:pPr>
                      <a:r>
                        <a:rPr lang="en-US" sz="1050" noProof="0" dirty="0"/>
                        <a:t>my expected outcome is that it would work successfully across all browsers although some links might not work successfully on unique browsers.</a:t>
                      </a:r>
                      <a:endParaRPr lang="en-US" sz="1050" noProof="0" dirty="0"/>
                    </a:p>
                  </a:txBody>
                  <a:tcPr/>
                </a:tc>
                <a:tc>
                  <a:txBody>
                    <a:bodyPr/>
                    <a:lstStyle/>
                    <a:p>
                      <a:pPr lvl="0">
                        <a:buNone/>
                      </a:pPr>
                      <a:r>
                        <a:rPr lang="en-US" sz="1200" noProof="0" dirty="0"/>
                        <a:t>My Portfolio works the same across all browsers with no problems.</a:t>
                      </a:r>
                      <a:endParaRPr lang="en-US" sz="1200" noProof="0" dirty="0"/>
                    </a:p>
                  </a:txBody>
                  <a:tcPr/>
                </a:tc>
                <a:tc>
                  <a:txBody>
                    <a:bodyPr/>
                    <a:lstStyle/>
                    <a:p>
                      <a:pPr lvl="0">
                        <a:buNone/>
                      </a:pPr>
                      <a:r>
                        <a:rPr lang="en-US" dirty="0"/>
                        <a:t>NO</a:t>
                      </a:r>
                      <a:endParaRPr lang="en-US" dirty="0"/>
                    </a:p>
                  </a:txBody>
                  <a:tcPr/>
                </a:tc>
              </a:tr>
              <a:tr h="365318">
                <a:tc>
                  <a:txBody>
                    <a:bodyPr/>
                    <a:lstStyle/>
                    <a:p>
                      <a:pPr lvl="0">
                        <a:buNone/>
                      </a:pPr>
                      <a:r>
                        <a:rPr lang="en-US" dirty="0"/>
                        <a:t>5</a:t>
                      </a:r>
                      <a:endParaRPr lang="en-US" dirty="0"/>
                    </a:p>
                  </a:txBody>
                  <a:tcPr/>
                </a:tc>
                <a:tc>
                  <a:txBody>
                    <a:bodyPr/>
                    <a:lstStyle/>
                    <a:p>
                      <a:pPr lvl="0">
                        <a:buNone/>
                      </a:pPr>
                      <a:r>
                        <a:rPr lang="en-US" sz="1100" noProof="0" dirty="0"/>
                        <a:t>Do images correctly display on the page.</a:t>
                      </a:r>
                      <a:endParaRPr lang="en-US" sz="1100"/>
                    </a:p>
                  </a:txBody>
                  <a:tcPr/>
                </a:tc>
                <a:tc>
                  <a:txBody>
                    <a:bodyPr/>
                    <a:lstStyle/>
                    <a:p>
                      <a:pPr lvl="0">
                        <a:buNone/>
                      </a:pPr>
                      <a:r>
                        <a:rPr lang="en-US" sz="1100" noProof="0" dirty="0"/>
                        <a:t>View all the pages and check all the images are the correct image and size.</a:t>
                      </a:r>
                      <a:endParaRPr lang="en-US" sz="1100" noProof="0" dirty="0"/>
                    </a:p>
                  </a:txBody>
                  <a:tcPr/>
                </a:tc>
                <a:tc>
                  <a:txBody>
                    <a:bodyPr/>
                    <a:lstStyle/>
                    <a:p>
                      <a:pPr lvl="0">
                        <a:buNone/>
                      </a:pPr>
                      <a:r>
                        <a:rPr lang="en-US" sz="1100" noProof="0" dirty="0"/>
                        <a:t>I'll expect all images to display correctly although if you were to resize the tab, I'd expect it might mess it up.</a:t>
                      </a:r>
                      <a:endParaRPr lang="en-US" sz="1100" noProof="0" dirty="0"/>
                    </a:p>
                  </a:txBody>
                  <a:tcPr/>
                </a:tc>
                <a:tc>
                  <a:txBody>
                    <a:bodyPr/>
                    <a:lstStyle/>
                    <a:p>
                      <a:pPr lvl="0">
                        <a:buNone/>
                      </a:pPr>
                      <a:r>
                        <a:rPr lang="en-US" sz="1100" noProof="0" dirty="0"/>
                        <a:t>All the images display correctly although some are the wrong size when the page is resized, although I wouldn't expect people to resize it.</a:t>
                      </a:r>
                      <a:endParaRPr lang="en-US" sz="1100" noProof="0" dirty="0"/>
                    </a:p>
                  </a:txBody>
                  <a:tcPr/>
                </a:tc>
                <a:tc>
                  <a:txBody>
                    <a:bodyPr/>
                    <a:lstStyle/>
                    <a:p>
                      <a:pPr lvl="0">
                        <a:buNone/>
                      </a:pPr>
                      <a:r>
                        <a:rPr lang="en-US" dirty="0"/>
                        <a:t>NO</a:t>
                      </a:r>
                      <a:endParaRPr lang="en-US" dirty="0"/>
                    </a:p>
                  </a:txBody>
                  <a:tcPr/>
                </a:tc>
              </a:tr>
              <a:tr h="365318">
                <a:tc>
                  <a:txBody>
                    <a:bodyPr/>
                    <a:lstStyle/>
                    <a:p>
                      <a:pPr lvl="0">
                        <a:buNone/>
                      </a:pPr>
                      <a:r>
                        <a:rPr lang="en-US" dirty="0"/>
                        <a:t>6</a:t>
                      </a:r>
                      <a:endParaRPr lang="en-US" dirty="0"/>
                    </a:p>
                  </a:txBody>
                  <a:tcPr/>
                </a:tc>
                <a:tc>
                  <a:txBody>
                    <a:bodyPr/>
                    <a:lstStyle/>
                    <a:p>
                      <a:pPr lvl="0">
                        <a:buNone/>
                      </a:pPr>
                      <a:r>
                        <a:rPr lang="en-US" sz="1200" noProof="0" dirty="0"/>
                        <a:t>do all hyperlinks and downloadable files work.</a:t>
                      </a:r>
                      <a:endParaRPr lang="en-US" sz="1200" noProof="0" dirty="0"/>
                    </a:p>
                  </a:txBody>
                  <a:tcPr/>
                </a:tc>
                <a:tc>
                  <a:txBody>
                    <a:bodyPr/>
                    <a:lstStyle/>
                    <a:p>
                      <a:pPr lvl="0">
                        <a:buNone/>
                      </a:pPr>
                      <a:r>
                        <a:rPr lang="en-US" sz="1100" noProof="0" dirty="0"/>
                        <a:t>check all the hyperlinks to see if they like successfully too linked pages and check all the downloadable files to see if they successfully download.</a:t>
                      </a:r>
                      <a:endParaRPr lang="en-US" sz="1100" noProof="0" dirty="0"/>
                    </a:p>
                  </a:txBody>
                  <a:tcPr/>
                </a:tc>
                <a:tc>
                  <a:txBody>
                    <a:bodyPr/>
                    <a:lstStyle/>
                    <a:p>
                      <a:pPr lvl="0">
                        <a:buNone/>
                      </a:pPr>
                      <a:r>
                        <a:rPr lang="en-US" sz="1100" noProof="0" dirty="0"/>
                        <a:t>Assuming I set it up correctly I'd expect all the hyperlinks to work although I wouldn't be surprised if there are some problems with the downloads.</a:t>
                      </a:r>
                      <a:endParaRPr lang="en-US" sz="1100" noProof="0" dirty="0"/>
                    </a:p>
                  </a:txBody>
                  <a:tcPr/>
                </a:tc>
                <a:tc>
                  <a:txBody>
                    <a:bodyPr/>
                    <a:lstStyle/>
                    <a:p>
                      <a:pPr lvl="0">
                        <a:buNone/>
                      </a:pPr>
                      <a:r>
                        <a:rPr lang="en-US" sz="1200" noProof="0" dirty="0"/>
                        <a:t>Not all the hyperlinks work, and I have had problems with the downloads I need to add a link for each individual file</a:t>
                      </a:r>
                      <a:endParaRPr lang="en-US" sz="1200" noProof="0" dirty="0"/>
                    </a:p>
                  </a:txBody>
                  <a:tcPr/>
                </a:tc>
                <a:tc>
                  <a:txBody>
                    <a:bodyPr/>
                    <a:lstStyle/>
                    <a:p>
                      <a:pPr lvl="0">
                        <a:buNone/>
                      </a:pPr>
                      <a:r>
                        <a:rPr lang="en-US" dirty="0"/>
                        <a:t>Yes</a:t>
                      </a:r>
                      <a:endParaRPr lang="en-US" dirty="0"/>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432" y="424518"/>
            <a:ext cx="5736441"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ea typeface="+mn-lt"/>
                <a:cs typeface="+mn-lt"/>
              </a:rPr>
              <a:t>Testing I have multiple devices</a:t>
            </a:r>
            <a:endParaRPr lang="en-US" sz="2400" b="1"/>
          </a:p>
          <a:p>
            <a:endParaRPr lang="en-US" sz="1400" b="1" dirty="0"/>
          </a:p>
          <a:p>
            <a:endParaRPr lang="en-US" sz="1600" b="1" dirty="0"/>
          </a:p>
          <a:p>
            <a:r>
              <a:rPr lang="en-US" sz="1600" b="1" dirty="0"/>
              <a:t>I corrected the font type on the top header because it didn't work across multiple devices, on one computer it will display a thick large font which is what I was aiming for and on another one it would display a papyrus like font.</a:t>
            </a:r>
            <a:endParaRPr lang="en-US" sz="1600" b="1" dirty="0"/>
          </a:p>
          <a:p>
            <a:r>
              <a:rPr lang="en-US" sz="1600" b="1" dirty="0"/>
              <a:t>It was a simple fix to change the font type to a universal one that is the same across multiple devices.</a:t>
            </a:r>
            <a:endParaRPr lang="en-US" sz="1600" b="1" dirty="0"/>
          </a:p>
          <a:p>
            <a:endParaRPr lang="en-US" sz="1600" b="1" dirty="0"/>
          </a:p>
          <a:p>
            <a:endParaRPr lang="en-US" sz="1400" b="1" dirty="0"/>
          </a:p>
          <a:p>
            <a:r>
              <a:rPr lang="en-US" sz="2400" b="1" dirty="0"/>
              <a:t>fixing layout issues across devices</a:t>
            </a:r>
            <a:endParaRPr lang="en-US" sz="2400" b="1" dirty="0"/>
          </a:p>
          <a:p>
            <a:endParaRPr lang="en-US" sz="1400" b="1" dirty="0"/>
          </a:p>
          <a:p>
            <a:endParaRPr lang="en-US" sz="1600" b="1" dirty="0"/>
          </a:p>
          <a:p>
            <a:r>
              <a:rPr lang="en-US" sz="1600" b="1" dirty="0"/>
              <a:t>In different operating systems and devices, it showing text going out-of-the-box it is confined by and being hidden by images.</a:t>
            </a:r>
            <a:endParaRPr lang="en-US" sz="1600" b="1" dirty="0"/>
          </a:p>
          <a:p>
            <a:r>
              <a:rPr lang="en-US" sz="1600" b="1" dirty="0"/>
              <a:t>I had to change the constraints of the boxes to the size of whatever the text is so it would</a:t>
            </a:r>
            <a:r>
              <a:rPr lang="en-US" sz="1600" b="1"/>
              <a:t> solve this problem.</a:t>
            </a:r>
            <a:endParaRPr lang="en-US" sz="1600" b="1"/>
          </a:p>
          <a:p>
            <a:endParaRPr lang="en-US" sz="1400" b="1" dirty="0"/>
          </a:p>
          <a:p>
            <a:endParaRPr lang="en-US" sz="1400" b="1" dirty="0"/>
          </a:p>
        </p:txBody>
      </p:sp>
      <p:pic>
        <p:nvPicPr>
          <p:cNvPr id="5" name="Picture 2" descr="A picture containing text, indoor&#10;&#10;Description automatically generated"/>
          <p:cNvPicPr>
            <a:picLocks noChangeAspect="1"/>
          </p:cNvPicPr>
          <p:nvPr/>
        </p:nvPicPr>
        <p:blipFill>
          <a:blip r:embed="rId1"/>
          <a:stretch>
            <a:fillRect/>
          </a:stretch>
        </p:blipFill>
        <p:spPr>
          <a:xfrm>
            <a:off x="6893347" y="9268"/>
            <a:ext cx="5295013" cy="1469345"/>
          </a:xfrm>
          <a:prstGeom prst="rect">
            <a:avLst/>
          </a:prstGeom>
        </p:spPr>
      </p:pic>
      <p:pic>
        <p:nvPicPr>
          <p:cNvPr id="6" name="Picture 6" descr="Text, calendar&#10;&#10;Description automatically generated"/>
          <p:cNvPicPr>
            <a:picLocks noChangeAspect="1"/>
          </p:cNvPicPr>
          <p:nvPr/>
        </p:nvPicPr>
        <p:blipFill>
          <a:blip r:embed="rId2"/>
          <a:stretch>
            <a:fillRect/>
          </a:stretch>
        </p:blipFill>
        <p:spPr>
          <a:xfrm>
            <a:off x="6895213" y="1822458"/>
            <a:ext cx="5295013" cy="1378967"/>
          </a:xfrm>
          <a:prstGeom prst="rect">
            <a:avLst/>
          </a:prstGeom>
        </p:spPr>
      </p:pic>
      <p:pic>
        <p:nvPicPr>
          <p:cNvPr id="3" name="Picture 6"/>
          <p:cNvPicPr>
            <a:picLocks noChangeAspect="1"/>
          </p:cNvPicPr>
          <p:nvPr/>
        </p:nvPicPr>
        <p:blipFill>
          <a:blip r:embed="rId3"/>
          <a:stretch>
            <a:fillRect/>
          </a:stretch>
        </p:blipFill>
        <p:spPr>
          <a:xfrm>
            <a:off x="6894040" y="1475848"/>
            <a:ext cx="4914014" cy="345568"/>
          </a:xfrm>
          <a:prstGeom prst="rect">
            <a:avLst/>
          </a:prstGeom>
        </p:spPr>
      </p:pic>
      <p:pic>
        <p:nvPicPr>
          <p:cNvPr id="7" name="Picture 7"/>
          <p:cNvPicPr>
            <a:picLocks noChangeAspect="1"/>
          </p:cNvPicPr>
          <p:nvPr/>
        </p:nvPicPr>
        <p:blipFill>
          <a:blip r:embed="rId4"/>
          <a:stretch>
            <a:fillRect/>
          </a:stretch>
        </p:blipFill>
        <p:spPr>
          <a:xfrm>
            <a:off x="6893817" y="3196669"/>
            <a:ext cx="4879015" cy="386094"/>
          </a:xfrm>
          <a:prstGeom prst="rect">
            <a:avLst/>
          </a:prstGeom>
        </p:spPr>
      </p:pic>
      <p:pic>
        <p:nvPicPr>
          <p:cNvPr id="2" name="Picture 7" descr="Graphical user interface&#10;&#10;Description automatically generated"/>
          <p:cNvPicPr>
            <a:picLocks noChangeAspect="1"/>
          </p:cNvPicPr>
          <p:nvPr/>
        </p:nvPicPr>
        <p:blipFill>
          <a:blip r:embed="rId5"/>
          <a:stretch>
            <a:fillRect/>
          </a:stretch>
        </p:blipFill>
        <p:spPr>
          <a:xfrm>
            <a:off x="6868632" y="4128550"/>
            <a:ext cx="2911549" cy="2650133"/>
          </a:xfrm>
          <a:prstGeom prst="rect">
            <a:avLst/>
          </a:prstGeom>
        </p:spPr>
      </p:pic>
      <p:pic>
        <p:nvPicPr>
          <p:cNvPr id="9" name="Picture 9"/>
          <p:cNvPicPr>
            <a:picLocks noChangeAspect="1"/>
          </p:cNvPicPr>
          <p:nvPr/>
        </p:nvPicPr>
        <p:blipFill>
          <a:blip r:embed="rId6"/>
          <a:stretch>
            <a:fillRect/>
          </a:stretch>
        </p:blipFill>
        <p:spPr>
          <a:xfrm>
            <a:off x="9907550" y="4128201"/>
            <a:ext cx="2247457" cy="26508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2325" y="473569"/>
            <a:ext cx="629812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t>Fixing hyperlinks and downloads</a:t>
            </a:r>
            <a:endParaRPr lang="en-US" sz="2400" b="1" dirty="0"/>
          </a:p>
          <a:p>
            <a:endParaRPr lang="en-US" sz="2400" b="1" dirty="0"/>
          </a:p>
          <a:p>
            <a:r>
              <a:rPr lang="en-US" sz="2000" dirty="0"/>
              <a:t>I added multiple download links for each individual file rather than just having this one because otherwise it wasn't downloading all of them.</a:t>
            </a:r>
            <a:endParaRPr lang="en-US" sz="2000" dirty="0"/>
          </a:p>
          <a:p>
            <a:endParaRPr lang="en-US" sz="2400" b="1" dirty="0"/>
          </a:p>
          <a:p>
            <a:endParaRPr lang="en-US" sz="2400" b="1" dirty="0"/>
          </a:p>
          <a:p>
            <a:r>
              <a:rPr lang="en-US" sz="2400" b="1" dirty="0"/>
              <a:t>Fixing box size and shape</a:t>
            </a:r>
            <a:endParaRPr lang="en-US" sz="2400" b="1" dirty="0"/>
          </a:p>
          <a:p>
            <a:endParaRPr lang="en-US" b="1" dirty="0"/>
          </a:p>
          <a:p>
            <a:r>
              <a:rPr lang="en-US" b="1" dirty="0"/>
              <a:t>When I had the page sized in a certain way it displayed the box much higher than it should be, so I had to change the height to the correct amount.</a:t>
            </a:r>
            <a:endParaRPr lang="en-US" b="1" dirty="0"/>
          </a:p>
          <a:p>
            <a:endParaRPr lang="en-US" b="1" dirty="0"/>
          </a:p>
          <a:p>
            <a:endParaRPr lang="en-US" b="1" dirty="0"/>
          </a:p>
        </p:txBody>
      </p:sp>
      <p:pic>
        <p:nvPicPr>
          <p:cNvPr id="2" name="Picture 2"/>
          <p:cNvPicPr>
            <a:picLocks noChangeAspect="1"/>
          </p:cNvPicPr>
          <p:nvPr/>
        </p:nvPicPr>
        <p:blipFill>
          <a:blip r:embed="rId1"/>
          <a:stretch>
            <a:fillRect/>
          </a:stretch>
        </p:blipFill>
        <p:spPr>
          <a:xfrm>
            <a:off x="8971296" y="-4114"/>
            <a:ext cx="3221666" cy="1144229"/>
          </a:xfrm>
          <a:prstGeom prst="rect">
            <a:avLst/>
          </a:prstGeom>
        </p:spPr>
      </p:pic>
      <p:pic>
        <p:nvPicPr>
          <p:cNvPr id="3" name="Picture 4"/>
          <p:cNvPicPr>
            <a:picLocks noChangeAspect="1"/>
          </p:cNvPicPr>
          <p:nvPr/>
        </p:nvPicPr>
        <p:blipFill>
          <a:blip r:embed="rId2"/>
          <a:stretch>
            <a:fillRect/>
          </a:stretch>
        </p:blipFill>
        <p:spPr>
          <a:xfrm>
            <a:off x="9145772" y="2875475"/>
            <a:ext cx="2592572" cy="2737376"/>
          </a:xfrm>
          <a:prstGeom prst="rect">
            <a:avLst/>
          </a:prstGeom>
        </p:spPr>
      </p:pic>
      <p:pic>
        <p:nvPicPr>
          <p:cNvPr id="5" name="Picture 5"/>
          <p:cNvPicPr>
            <a:picLocks noChangeAspect="1"/>
          </p:cNvPicPr>
          <p:nvPr/>
        </p:nvPicPr>
        <p:blipFill>
          <a:blip r:embed="rId3"/>
          <a:stretch>
            <a:fillRect/>
          </a:stretch>
        </p:blipFill>
        <p:spPr>
          <a:xfrm>
            <a:off x="9074888" y="5724651"/>
            <a:ext cx="2743200" cy="937630"/>
          </a:xfrm>
          <a:prstGeom prst="rect">
            <a:avLst/>
          </a:prstGeom>
        </p:spPr>
      </p:pic>
      <p:pic>
        <p:nvPicPr>
          <p:cNvPr id="6" name="Picture 6"/>
          <p:cNvPicPr>
            <a:picLocks noChangeAspect="1"/>
          </p:cNvPicPr>
          <p:nvPr/>
        </p:nvPicPr>
        <p:blipFill>
          <a:blip r:embed="rId4"/>
          <a:stretch>
            <a:fillRect/>
          </a:stretch>
        </p:blipFill>
        <p:spPr>
          <a:xfrm>
            <a:off x="8995144" y="1169118"/>
            <a:ext cx="2743200" cy="14186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4085" y="303115"/>
            <a:ext cx="9895475"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b="1" dirty="0">
                <a:ea typeface="+mn-lt"/>
                <a:cs typeface="+mn-lt"/>
              </a:rPr>
              <a:t>feedback questionnaire</a:t>
            </a:r>
            <a:endParaRPr lang="en-US" sz="2800" b="1" dirty="0">
              <a:ea typeface="+mn-lt"/>
              <a:cs typeface="+mn-lt"/>
            </a:endParaRPr>
          </a:p>
          <a:p>
            <a:endParaRPr lang="en-US" sz="2400" b="1"/>
          </a:p>
          <a:p>
            <a:r>
              <a:rPr lang="en-US" b="1" dirty="0"/>
              <a:t>Please answer all the following questions </a:t>
            </a:r>
            <a:r>
              <a:rPr lang="en-US" b="1" dirty="0">
                <a:ea typeface="+mn-lt"/>
                <a:cs typeface="+mn-lt"/>
              </a:rPr>
              <a:t>about My Portfolio</a:t>
            </a:r>
            <a:r>
              <a:rPr lang="en-US" b="1" dirty="0"/>
              <a:t> honestly.</a:t>
            </a:r>
            <a:endParaRPr lang="en-US" sz="2400" b="1" dirty="0"/>
          </a:p>
          <a:p>
            <a:endParaRPr lang="en-US" sz="2400" b="1" dirty="0"/>
          </a:p>
          <a:p>
            <a:r>
              <a:rPr lang="en-US" sz="1600" b="1" dirty="0"/>
              <a:t>Is My Portfolio easy to navigate?</a:t>
            </a:r>
            <a:endParaRPr lang="en-US" sz="1600" b="1" dirty="0"/>
          </a:p>
          <a:p>
            <a:endParaRPr lang="en-US" sz="1600" b="1" dirty="0"/>
          </a:p>
          <a:p>
            <a:r>
              <a:rPr lang="en-US" sz="1600" b="1"/>
              <a:t>Are the color choices good and relevant?</a:t>
            </a:r>
            <a:endParaRPr lang="en-US" sz="1600" b="1" dirty="0"/>
          </a:p>
          <a:p>
            <a:endParaRPr lang="en-US" sz="1600" b="1" dirty="0"/>
          </a:p>
          <a:p>
            <a:r>
              <a:rPr lang="en-US" sz="1600" b="1" dirty="0"/>
              <a:t>Does it display all the necessary information for employers?</a:t>
            </a:r>
            <a:endParaRPr lang="en-US" sz="1600" b="1" dirty="0"/>
          </a:p>
          <a:p>
            <a:endParaRPr lang="en-US" sz="1600" b="1" dirty="0"/>
          </a:p>
          <a:p>
            <a:r>
              <a:rPr lang="en-US" sz="1600" b="1" dirty="0"/>
              <a:t>Does it work on your devices and are there any bugs?</a:t>
            </a:r>
            <a:endParaRPr lang="en-US" sz="1600" b="1" dirty="0"/>
          </a:p>
          <a:p>
            <a:endParaRPr lang="en-US" sz="1600" b="1" dirty="0"/>
          </a:p>
          <a:p>
            <a:r>
              <a:rPr lang="en-US" sz="1600" b="1" dirty="0"/>
              <a:t>Are there any design changes that you would recommend?</a:t>
            </a:r>
            <a:endParaRPr lang="en-US" sz="1600" b="1" dirty="0"/>
          </a:p>
          <a:p>
            <a:endParaRPr lang="en-US" sz="1600" b="1" dirty="0"/>
          </a:p>
          <a:p>
            <a:r>
              <a:rPr lang="en-US" sz="1600" b="1" dirty="0"/>
              <a:t>It's all the text easy to read and understand?</a:t>
            </a:r>
            <a:endParaRPr lang="en-US" sz="1600" b="1" dirty="0"/>
          </a:p>
          <a:p>
            <a:endParaRPr lang="en-US" sz="1400" b="1" dirty="0"/>
          </a:p>
          <a:p>
            <a:endParaRPr lang="en-US" sz="1400" b="1" dirty="0"/>
          </a:p>
          <a:p>
            <a:endParaRPr lang="en-US" sz="1400" b="1" dirty="0"/>
          </a:p>
          <a:p>
            <a:endParaRPr lang="en-US" sz="1400" b="1" dirty="0"/>
          </a:p>
          <a:p>
            <a:endParaRPr lang="en-US" sz="2400" b="1" dirty="0"/>
          </a:p>
          <a:p>
            <a:r>
              <a:rPr lang="en-US" sz="2400" b="1" dirty="0">
                <a:hlinkClick r:id="rId1"/>
              </a:rPr>
              <a:t>link to portfolio</a:t>
            </a:r>
            <a:endParaRPr lang="en-US" sz="24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271" y="134767"/>
            <a:ext cx="9833452"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latin typeface="Arial" panose="020B0604020202020204"/>
                <a:cs typeface="Arial" panose="020B0604020202020204"/>
              </a:rPr>
              <a:t>feedback questionnaire results 1</a:t>
            </a:r>
            <a:endParaRPr lang="en-US" sz="2400" b="1" dirty="0">
              <a:latin typeface="Arial" panose="020B0604020202020204"/>
              <a:cs typeface="Arial" panose="020B0604020202020204"/>
            </a:endParaRPr>
          </a:p>
          <a:p>
            <a:br>
              <a:rPr lang="en-US" b="1" dirty="0">
                <a:latin typeface="Arial" panose="020B0604020202020204"/>
                <a:cs typeface="Arial" panose="020B0604020202020204"/>
              </a:rPr>
            </a:br>
            <a:r>
              <a:rPr lang="en-US" sz="1600" b="1" dirty="0">
                <a:latin typeface="Arial" panose="020B0604020202020204"/>
                <a:cs typeface="Arial" panose="020B0604020202020204"/>
              </a:rPr>
              <a:t>Is My Portfolio easy to navigate?</a:t>
            </a:r>
            <a:endParaRPr lang="en-US" dirty="0">
              <a:latin typeface="Arial" panose="020B0604020202020204"/>
              <a:cs typeface="Arial" panose="020B0604020202020204"/>
            </a:endParaRPr>
          </a:p>
          <a:p>
            <a:r>
              <a:rPr lang="en-US" sz="1200" dirty="0">
                <a:solidFill>
                  <a:srgbClr val="FF0000"/>
                </a:solidFill>
                <a:latin typeface="Calibri" panose="020F0502020204030204"/>
                <a:cs typeface="Calibri" panose="020F0502020204030204"/>
              </a:rPr>
              <a:t>Yes, I had no trouble navigating the site</a:t>
            </a:r>
            <a:endParaRPr lang="en-US">
              <a:solidFill>
                <a:srgbClr val="FF0000"/>
              </a:solidFill>
            </a:endParaRPr>
          </a:p>
          <a:p>
            <a:br>
              <a:rPr lang="en-US" dirty="0"/>
            </a:br>
            <a:r>
              <a:rPr lang="en-US" sz="1600" b="1" dirty="0">
                <a:latin typeface="Arial" panose="020B0604020202020204"/>
                <a:cs typeface="Arial" panose="020B0604020202020204"/>
              </a:rPr>
              <a:t>Are the color choices good and relevant?</a:t>
            </a:r>
            <a:endParaRPr lang="en-US" dirty="0">
              <a:latin typeface="Arial" panose="020B0604020202020204"/>
              <a:cs typeface="Arial" panose="020B0604020202020204"/>
            </a:endParaRPr>
          </a:p>
          <a:p>
            <a:r>
              <a:rPr lang="en-US" sz="1200" dirty="0">
                <a:solidFill>
                  <a:srgbClr val="FF0000"/>
                </a:solidFill>
                <a:latin typeface="Calibri" panose="020F0502020204030204"/>
                <a:cs typeface="Calibri" panose="020F0502020204030204"/>
              </a:rPr>
              <a:t>The </a:t>
            </a:r>
            <a:r>
              <a:rPr lang="en-US" sz="1200" err="1">
                <a:solidFill>
                  <a:srgbClr val="FF0000"/>
                </a:solidFill>
                <a:latin typeface="Calibri" panose="020F0502020204030204"/>
                <a:cs typeface="Calibri" panose="020F0502020204030204"/>
              </a:rPr>
              <a:t>colour</a:t>
            </a:r>
            <a:r>
              <a:rPr lang="en-US" sz="1200" dirty="0">
                <a:solidFill>
                  <a:srgbClr val="FF0000"/>
                </a:solidFill>
                <a:latin typeface="Calibri" panose="020F0502020204030204"/>
                <a:cs typeface="Calibri" panose="020F0502020204030204"/>
              </a:rPr>
              <a:t> choices were predominantly black and white with some blue outlines. The simple style helped focus on the information. The workshop photos looked great.</a:t>
            </a:r>
            <a:endParaRPr lang="en-US" sz="1600" dirty="0">
              <a:solidFill>
                <a:srgbClr val="FF0000"/>
              </a:solidFill>
              <a:latin typeface="Arial" panose="020B0604020202020204"/>
              <a:cs typeface="Arial" panose="020B0604020202020204"/>
            </a:endParaRPr>
          </a:p>
          <a:p>
            <a:br>
              <a:rPr lang="en-US" dirty="0"/>
            </a:br>
            <a:r>
              <a:rPr lang="en-US" sz="1600" b="1" dirty="0">
                <a:latin typeface="Arial" panose="020B0604020202020204"/>
                <a:cs typeface="Arial" panose="020B0604020202020204"/>
              </a:rPr>
              <a:t>Does it display all the necessary information for employers?</a:t>
            </a:r>
            <a:endParaRPr lang="en-US" sz="1600" dirty="0">
              <a:latin typeface="Arial" panose="020B0604020202020204"/>
              <a:cs typeface="Arial" panose="020B0604020202020204"/>
            </a:endParaRPr>
          </a:p>
          <a:p>
            <a:r>
              <a:rPr lang="en-US" sz="1200" dirty="0">
                <a:solidFill>
                  <a:srgbClr val="FF0000"/>
                </a:solidFill>
                <a:latin typeface="Calibri" panose="020F0502020204030204"/>
                <a:cs typeface="Calibri" panose="020F0502020204030204"/>
              </a:rPr>
              <a:t>Employers may want more information on different parts of the course as some units had no details. They may also want information about other activities you do and some kind of personal statement about what work/ career path you are looking for.</a:t>
            </a:r>
            <a:endParaRPr lang="en-US">
              <a:solidFill>
                <a:srgbClr val="FF0000"/>
              </a:solidFill>
            </a:endParaRPr>
          </a:p>
          <a:p>
            <a:r>
              <a:rPr lang="en-US" sz="1200" dirty="0">
                <a:solidFill>
                  <a:srgbClr val="FF0000"/>
                </a:solidFill>
                <a:latin typeface="Calibri" panose="020F0502020204030204"/>
                <a:cs typeface="Calibri" panose="020F0502020204030204"/>
              </a:rPr>
              <a:t>It would have been nice to have a page about the workshop featured and what you have made in it.</a:t>
            </a:r>
            <a:br>
              <a:rPr lang="en-US" dirty="0"/>
            </a:br>
            <a:br>
              <a:rPr lang="en-US" dirty="0"/>
            </a:br>
            <a:r>
              <a:rPr lang="en-US" sz="1600" b="1" dirty="0">
                <a:latin typeface="Arial" panose="020B0604020202020204"/>
                <a:cs typeface="Arial" panose="020B0604020202020204"/>
              </a:rPr>
              <a:t>Does it work on your devices and are there any bugs?</a:t>
            </a:r>
            <a:endParaRPr lang="en-US" sz="1600" b="1" dirty="0">
              <a:latin typeface="Arial" panose="020B0604020202020204"/>
              <a:cs typeface="Arial" panose="020B0604020202020204"/>
            </a:endParaRPr>
          </a:p>
          <a:p>
            <a:r>
              <a:rPr lang="en-US" sz="1200" dirty="0">
                <a:solidFill>
                  <a:srgbClr val="FF0000"/>
                </a:solidFill>
                <a:latin typeface="Calibri" panose="020F0502020204030204"/>
                <a:cs typeface="Calibri" panose="020F0502020204030204"/>
              </a:rPr>
              <a:t>It worked on my phone and laptop.</a:t>
            </a:r>
            <a:endParaRPr lang="en-US" dirty="0">
              <a:solidFill>
                <a:srgbClr val="FF0000"/>
              </a:solidFill>
              <a:latin typeface="Arial" panose="020B0604020202020204"/>
              <a:cs typeface="Arial" panose="020B0604020202020204"/>
            </a:endParaRPr>
          </a:p>
          <a:p>
            <a:br>
              <a:rPr lang="en-US" dirty="0"/>
            </a:br>
            <a:r>
              <a:rPr lang="en-US" sz="1600" b="1" dirty="0">
                <a:latin typeface="Arial" panose="020B0604020202020204"/>
                <a:cs typeface="Arial" panose="020B0604020202020204"/>
              </a:rPr>
              <a:t>Are there any design changes that you would recommend?</a:t>
            </a:r>
            <a:endParaRPr lang="en-US" dirty="0">
              <a:latin typeface="Arial" panose="020B0604020202020204"/>
              <a:cs typeface="Arial" panose="020B0604020202020204"/>
            </a:endParaRPr>
          </a:p>
          <a:p>
            <a:r>
              <a:rPr lang="en-US" sz="1200" dirty="0">
                <a:solidFill>
                  <a:srgbClr val="FF0000"/>
                </a:solidFill>
                <a:latin typeface="Calibri" panose="020F0502020204030204"/>
                <a:cs typeface="Calibri" panose="020F0502020204030204"/>
              </a:rPr>
              <a:t>Many of the subtitles for units in the level 2 course seemed too small for me to notice easily but the one for unit 17 was great.</a:t>
            </a:r>
            <a:endParaRPr lang="en-US">
              <a:solidFill>
                <a:srgbClr val="FF0000"/>
              </a:solidFill>
            </a:endParaRPr>
          </a:p>
          <a:p>
            <a:br>
              <a:rPr lang="en-US" dirty="0"/>
            </a:br>
            <a:r>
              <a:rPr lang="en-US" sz="1600" b="1" dirty="0">
                <a:latin typeface="Arial" panose="020B0604020202020204"/>
                <a:cs typeface="Arial" panose="020B0604020202020204"/>
              </a:rPr>
              <a:t>Is all the text easy to read and understand?</a:t>
            </a:r>
            <a:endParaRPr lang="en-US" sz="1600" b="1"/>
          </a:p>
          <a:p>
            <a:r>
              <a:rPr lang="en-US" sz="1200" dirty="0">
                <a:solidFill>
                  <a:srgbClr val="FF0000"/>
                </a:solidFill>
                <a:latin typeface="Calibri" panose="020F0502020204030204"/>
                <a:cs typeface="Calibri" panose="020F0502020204030204"/>
              </a:rPr>
              <a:t>Most of the text is easy to read and understand but there are a few </a:t>
            </a:r>
            <a:r>
              <a:rPr lang="en-US" sz="1200" dirty="0" err="1">
                <a:solidFill>
                  <a:srgbClr val="FF0000"/>
                </a:solidFill>
                <a:latin typeface="Calibri" panose="020F0502020204030204"/>
                <a:cs typeface="Calibri" panose="020F0502020204030204"/>
              </a:rPr>
              <a:t>grammer</a:t>
            </a:r>
            <a:r>
              <a:rPr lang="en-US" sz="1200" dirty="0">
                <a:solidFill>
                  <a:srgbClr val="FF0000"/>
                </a:solidFill>
                <a:latin typeface="Calibri" panose="020F0502020204030204"/>
                <a:cs typeface="Calibri" panose="020F0502020204030204"/>
              </a:rPr>
              <a:t>, punctuation and typing errors it would be good to fix.</a:t>
            </a:r>
            <a:endParaRPr lang="en-US" sz="1200" dirty="0">
              <a:solidFill>
                <a:srgbClr val="FF0000"/>
              </a:solidFill>
              <a:latin typeface="Calibri" panose="020F0502020204030204"/>
              <a:cs typeface="Calibri" panose="020F0502020204030204"/>
            </a:endParaRPr>
          </a:p>
          <a:p>
            <a:endParaRPr lang="en-US" sz="1200" dirty="0">
              <a:solidFill>
                <a:srgbClr val="000000"/>
              </a:solidFill>
              <a:latin typeface="Calibri" panose="020F0502020204030204"/>
              <a:cs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271" y="134767"/>
            <a:ext cx="9833452" cy="627864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b="1" dirty="0">
                <a:solidFill>
                  <a:srgbClr val="FF3636"/>
                </a:solidFill>
                <a:latin typeface="Arial" panose="020B0604020202020204"/>
                <a:cs typeface="Arial" panose="020B0604020202020204"/>
              </a:rPr>
              <a:t>feedback questionnaire results 2</a:t>
            </a:r>
            <a:endParaRPr lang="en-US" sz="2800" b="1" dirty="0">
              <a:solidFill>
                <a:srgbClr val="FF3636"/>
              </a:solidFill>
              <a:latin typeface="Arial" panose="020B0604020202020204"/>
              <a:cs typeface="Arial" panose="020B0604020202020204"/>
            </a:endParaRPr>
          </a:p>
          <a:p>
            <a:r>
              <a:rPr lang="en-US" b="1" dirty="0">
                <a:solidFill>
                  <a:srgbClr val="FF3636"/>
                </a:solidFill>
                <a:latin typeface="Century Schoolbook" panose="02040604050505020304"/>
                <a:cs typeface="Arial" panose="020B0604020202020204"/>
              </a:rPr>
              <a:t>Please answer all the following questions about My Portfolio honestly.</a:t>
            </a:r>
            <a:endParaRPr lang="en-US">
              <a:solidFill>
                <a:srgbClr val="FF3636"/>
              </a:solidFill>
              <a:latin typeface="Century Schoolbook" panose="02040604050505020304"/>
              <a:cs typeface="Arial" panose="020B0604020202020204"/>
            </a:endParaRPr>
          </a:p>
          <a:p>
            <a:endParaRPr lang="en-US" sz="2800" dirty="0">
              <a:solidFill>
                <a:srgbClr val="FF3636"/>
              </a:solidFill>
              <a:latin typeface="Century Schoolbook" panose="02040604050505020304"/>
              <a:cs typeface="Arial" panose="020B0604020202020204"/>
            </a:endParaRPr>
          </a:p>
          <a:p>
            <a:r>
              <a:rPr lang="en-US" sz="2000" b="1" dirty="0">
                <a:solidFill>
                  <a:srgbClr val="FF3636"/>
                </a:solidFill>
                <a:latin typeface="Arial" panose="020B0604020202020204"/>
                <a:cs typeface="Arial" panose="020B0604020202020204"/>
              </a:rPr>
              <a:t>Is My Portfolio easy to navigate?</a:t>
            </a:r>
            <a:endParaRPr lang="en-US" sz="2000">
              <a:solidFill>
                <a:srgbClr val="FF3636"/>
              </a:solidFill>
              <a:latin typeface="Arial" panose="020B0604020202020204"/>
              <a:cs typeface="Arial" panose="020B0604020202020204"/>
            </a:endParaRPr>
          </a:p>
          <a:p>
            <a:r>
              <a:rPr lang="en-US" sz="1400" dirty="0">
                <a:solidFill>
                  <a:srgbClr val="FF3636"/>
                </a:solidFill>
                <a:latin typeface="Century Schoolbook" panose="02040604050505020304"/>
                <a:cs typeface="Arial" panose="020B0604020202020204"/>
              </a:rPr>
              <a:t>Yes, the website is easy to navigate although it is quite a process to get back to the home page from the courses because there is not a direct link if this could be added that would be great.</a:t>
            </a:r>
            <a:endParaRPr lang="en-US" sz="1400" dirty="0">
              <a:solidFill>
                <a:srgbClr val="FF3636"/>
              </a:solidFill>
              <a:latin typeface="Century Schoolbook" panose="02040604050505020304"/>
              <a:cs typeface="Arial" panose="020B0604020202020204"/>
            </a:endParaRPr>
          </a:p>
          <a:p>
            <a:endParaRPr lang="en-US" sz="1400" dirty="0">
              <a:solidFill>
                <a:srgbClr val="FF3636"/>
              </a:solidFill>
              <a:latin typeface="Century Schoolbook" panose="02040604050505020304"/>
              <a:cs typeface="Arial" panose="020B0604020202020204"/>
            </a:endParaRPr>
          </a:p>
          <a:p>
            <a:r>
              <a:rPr lang="en-US" sz="2000" b="1" dirty="0">
                <a:solidFill>
                  <a:srgbClr val="FF3636"/>
                </a:solidFill>
                <a:latin typeface="Arial" panose="020B0604020202020204"/>
                <a:cs typeface="Arial" panose="020B0604020202020204"/>
              </a:rPr>
              <a:t>Are the color choices good and relevant?</a:t>
            </a:r>
            <a:endParaRPr lang="en-US" sz="2000">
              <a:solidFill>
                <a:srgbClr val="FF3636"/>
              </a:solidFill>
              <a:latin typeface="Arial" panose="020B0604020202020204"/>
              <a:cs typeface="Arial" panose="020B0604020202020204"/>
            </a:endParaRPr>
          </a:p>
          <a:p>
            <a:r>
              <a:rPr lang="en-US" sz="1400" dirty="0">
                <a:solidFill>
                  <a:srgbClr val="FF3636"/>
                </a:solidFill>
                <a:latin typeface="Century Schoolbook" panose="02040604050505020304"/>
                <a:cs typeface="Arial" panose="020B0604020202020204"/>
              </a:rPr>
              <a:t>I found all the color choices were great although it could be considered as being a bit dark but I think this works well.</a:t>
            </a:r>
            <a:endParaRPr lang="en-US" sz="1400" dirty="0">
              <a:solidFill>
                <a:srgbClr val="FF3636"/>
              </a:solidFill>
              <a:latin typeface="Century Schoolbook" panose="02040604050505020304"/>
              <a:cs typeface="Arial" panose="020B0604020202020204"/>
            </a:endParaRPr>
          </a:p>
          <a:p>
            <a:endParaRPr lang="en-US" sz="1400" dirty="0">
              <a:solidFill>
                <a:srgbClr val="FF3636"/>
              </a:solidFill>
              <a:latin typeface="Century Schoolbook" panose="02040604050505020304"/>
              <a:cs typeface="Arial" panose="020B0604020202020204"/>
            </a:endParaRPr>
          </a:p>
          <a:p>
            <a:r>
              <a:rPr lang="en-US" sz="2000" b="1" dirty="0">
                <a:solidFill>
                  <a:srgbClr val="FF3636"/>
                </a:solidFill>
                <a:latin typeface="Arial" panose="020B0604020202020204"/>
                <a:cs typeface="Arial" panose="020B0604020202020204"/>
              </a:rPr>
              <a:t>Does it display all the necessary information for employers?</a:t>
            </a:r>
            <a:endParaRPr lang="en-US" sz="2000">
              <a:solidFill>
                <a:srgbClr val="FF3636"/>
              </a:solidFill>
              <a:latin typeface="Arial" panose="020B0604020202020204"/>
              <a:cs typeface="Arial" panose="020B0604020202020204"/>
            </a:endParaRPr>
          </a:p>
          <a:p>
            <a:r>
              <a:rPr lang="en-US" sz="1400" dirty="0">
                <a:solidFill>
                  <a:srgbClr val="FF3636"/>
                </a:solidFill>
                <a:latin typeface="Century Schoolbook" panose="02040604050505020304"/>
                <a:cs typeface="Arial" panose="020B0604020202020204"/>
              </a:rPr>
              <a:t>Yes, I think it does display at least most of the information that employers would require although more detail on what you learned on the courses would be very useful for them.</a:t>
            </a:r>
            <a:endParaRPr lang="en-US" sz="1400" dirty="0">
              <a:solidFill>
                <a:srgbClr val="FF3636"/>
              </a:solidFill>
              <a:latin typeface="Century Schoolbook" panose="02040604050505020304"/>
              <a:cs typeface="Arial" panose="020B0604020202020204"/>
            </a:endParaRPr>
          </a:p>
          <a:p>
            <a:endParaRPr lang="en-US" sz="1400" dirty="0">
              <a:solidFill>
                <a:srgbClr val="FF3636"/>
              </a:solidFill>
              <a:latin typeface="Century Schoolbook" panose="02040604050505020304"/>
              <a:cs typeface="Arial" panose="020B0604020202020204"/>
            </a:endParaRPr>
          </a:p>
          <a:p>
            <a:r>
              <a:rPr lang="en-US" sz="2000" b="1" dirty="0">
                <a:solidFill>
                  <a:srgbClr val="FF3636"/>
                </a:solidFill>
                <a:latin typeface="Arial" panose="020B0604020202020204"/>
                <a:cs typeface="Arial" panose="020B0604020202020204"/>
              </a:rPr>
              <a:t>Does it work on your devices and are there any bugs?</a:t>
            </a:r>
            <a:endParaRPr lang="en-US" sz="2000">
              <a:solidFill>
                <a:srgbClr val="FF3636"/>
              </a:solidFill>
              <a:latin typeface="Arial" panose="020B0604020202020204"/>
              <a:cs typeface="Arial" panose="020B0604020202020204"/>
            </a:endParaRPr>
          </a:p>
          <a:p>
            <a:r>
              <a:rPr lang="en-US" sz="1600" dirty="0">
                <a:solidFill>
                  <a:srgbClr val="FF3636"/>
                </a:solidFill>
                <a:latin typeface="Century Schoolbook" panose="02040604050505020304"/>
                <a:cs typeface="Arial" panose="020B0604020202020204"/>
              </a:rPr>
              <a:t>The site works perfectly on my device and there were no problems with displaying anything on my screen.</a:t>
            </a:r>
            <a:endParaRPr lang="en-US" sz="1600" dirty="0">
              <a:solidFill>
                <a:srgbClr val="FF3636"/>
              </a:solidFill>
              <a:latin typeface="Century Schoolbook" panose="02040604050505020304"/>
              <a:cs typeface="Arial" panose="020B0604020202020204"/>
            </a:endParaRPr>
          </a:p>
          <a:p>
            <a:r>
              <a:rPr lang="en-US" sz="2000" b="1" dirty="0">
                <a:solidFill>
                  <a:srgbClr val="FF3636"/>
                </a:solidFill>
                <a:latin typeface="Arial" panose="020B0604020202020204"/>
                <a:cs typeface="Arial" panose="020B0604020202020204"/>
              </a:rPr>
              <a:t>Are there any design changes that you would recommend?</a:t>
            </a:r>
            <a:endParaRPr lang="en-US" sz="2000">
              <a:solidFill>
                <a:srgbClr val="FF3636"/>
              </a:solidFill>
              <a:latin typeface="Arial" panose="020B0604020202020204"/>
              <a:cs typeface="Arial" panose="020B0604020202020204"/>
            </a:endParaRPr>
          </a:p>
          <a:p>
            <a:r>
              <a:rPr lang="en-US" sz="1600" dirty="0">
                <a:solidFill>
                  <a:srgbClr val="FF3636"/>
                </a:solidFill>
                <a:latin typeface="Century Schoolbook" panose="02040604050505020304"/>
                <a:cs typeface="Arial" panose="020B0604020202020204"/>
              </a:rPr>
              <a:t>I would recommend to add more relevant information about what you learned in the course and adding a more direct means to get to the home page so a universal button home would be useful.</a:t>
            </a:r>
            <a:endParaRPr lang="en-US" sz="1600" dirty="0">
              <a:solidFill>
                <a:srgbClr val="FF3636"/>
              </a:solidFill>
              <a:latin typeface="Century Schoolbook" panose="02040604050505020304"/>
              <a:cs typeface="Arial" panose="020B0604020202020204"/>
            </a:endParaRPr>
          </a:p>
          <a:p>
            <a:endParaRPr lang="en-US" sz="1600" dirty="0">
              <a:solidFill>
                <a:srgbClr val="FF3636"/>
              </a:solidFill>
              <a:latin typeface="Century Schoolbook" panose="02040604050505020304"/>
              <a:cs typeface="Arial" panose="020B0604020202020204"/>
            </a:endParaRPr>
          </a:p>
          <a:p>
            <a:r>
              <a:rPr lang="en-US" sz="2000" b="1" dirty="0">
                <a:solidFill>
                  <a:srgbClr val="FF3636"/>
                </a:solidFill>
                <a:latin typeface="Arial" panose="020B0604020202020204"/>
                <a:cs typeface="Arial" panose="020B0604020202020204"/>
              </a:rPr>
              <a:t>Is all the text easy to read and understand?</a:t>
            </a:r>
            <a:endParaRPr lang="en-US" sz="2000" b="1" dirty="0">
              <a:solidFill>
                <a:srgbClr val="FF3636"/>
              </a:solidFill>
              <a:latin typeface="Arial" panose="020B0604020202020204"/>
              <a:cs typeface="Arial" panose="020B0604020202020204"/>
            </a:endParaRPr>
          </a:p>
          <a:p>
            <a:r>
              <a:rPr lang="en-US" sz="1600" dirty="0">
                <a:solidFill>
                  <a:srgbClr val="FF3636"/>
                </a:solidFill>
                <a:latin typeface="Century Schoolbook" panose="02040604050505020304"/>
                <a:cs typeface="Arial" panose="020B0604020202020204"/>
              </a:rPr>
              <a:t>All the text was easy to read and understand and I found it all very professional looking.</a:t>
            </a:r>
            <a:endParaRPr lang="en-US" sz="1600" dirty="0">
              <a:solidFill>
                <a:srgbClr val="FF3636"/>
              </a:solidFill>
              <a:latin typeface="Century Schoolbook" panose="02040604050505020304"/>
              <a:cs typeface="Arial"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p:cNvPicPr>
          <p:nvPr/>
        </p:nvPicPr>
        <p:blipFill>
          <a:blip r:embed="rId1"/>
          <a:stretch>
            <a:fillRect/>
          </a:stretch>
        </p:blipFill>
        <p:spPr>
          <a:xfrm>
            <a:off x="6383867" y="179065"/>
            <a:ext cx="5664200" cy="2444336"/>
          </a:xfrm>
          <a:prstGeom prst="rect">
            <a:avLst/>
          </a:prstGeom>
        </p:spPr>
      </p:pic>
      <p:sp>
        <p:nvSpPr>
          <p:cNvPr id="4" name="TextBox 3"/>
          <p:cNvSpPr txBox="1"/>
          <p:nvPr/>
        </p:nvSpPr>
        <p:spPr>
          <a:xfrm>
            <a:off x="514798" y="115865"/>
            <a:ext cx="5813755"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b="1" dirty="0">
                <a:solidFill>
                  <a:srgbClr val="FF0000"/>
                </a:solidFill>
                <a:ea typeface="+mn-lt"/>
                <a:cs typeface="+mn-lt"/>
              </a:rPr>
              <a:t>User feedback changes</a:t>
            </a:r>
            <a:endParaRPr lang="en-US" sz="2800" dirty="0">
              <a:solidFill>
                <a:srgbClr val="FF0000"/>
              </a:solidFill>
              <a:ea typeface="+mn-lt"/>
              <a:cs typeface="+mn-lt"/>
            </a:endParaRPr>
          </a:p>
          <a:p>
            <a:endParaRPr lang="en-US" dirty="0">
              <a:solidFill>
                <a:srgbClr val="FF0000"/>
              </a:solidFill>
            </a:endParaRPr>
          </a:p>
          <a:p>
            <a:r>
              <a:rPr lang="en-US" dirty="0">
                <a:solidFill>
                  <a:srgbClr val="FF0000"/>
                </a:solidFill>
              </a:rPr>
              <a:t>Based off the user feedback I added an extra button so I can link directly home from each of the units  page making navigation faster and easier.</a:t>
            </a:r>
            <a:endParaRPr lang="en-US" dirty="0">
              <a:solidFill>
                <a:srgbClr val="FF0000"/>
              </a:solidFill>
            </a:endParaRPr>
          </a:p>
          <a:p>
            <a:endParaRPr lang="en-US" dirty="0">
              <a:solidFill>
                <a:srgbClr val="FF0000"/>
              </a:solidFill>
            </a:endParaRPr>
          </a:p>
          <a:p>
            <a:r>
              <a:rPr lang="en-US" dirty="0">
                <a:solidFill>
                  <a:srgbClr val="FF0000"/>
                </a:solidFill>
              </a:rPr>
              <a:t>I talked more about what I learned on each unit two better display my skills to the audience.</a:t>
            </a:r>
            <a:endParaRPr lang="en-US" dirty="0">
              <a:solidFill>
                <a:srgbClr val="FF0000"/>
              </a:solidFill>
            </a:endParaRPr>
          </a:p>
          <a:p>
            <a:endParaRPr lang="en-US" dirty="0">
              <a:solidFill>
                <a:srgbClr val="FF0000"/>
              </a:solidFill>
            </a:endParaRPr>
          </a:p>
          <a:p>
            <a:r>
              <a:rPr lang="en-US" dirty="0">
                <a:solidFill>
                  <a:srgbClr val="FF0000"/>
                </a:solidFill>
              </a:rPr>
              <a:t>I also changed some of the displayed images or videos to more relevant content to what I was taught in the unit.</a:t>
            </a:r>
            <a:endParaRPr lang="en-US" dirty="0">
              <a:solidFill>
                <a:srgbClr val="FF0000"/>
              </a:solidFill>
            </a:endParaRPr>
          </a:p>
          <a:p>
            <a:endParaRPr lang="en-US" dirty="0">
              <a:solidFill>
                <a:srgbClr val="FF0000"/>
              </a:solidFill>
            </a:endParaRPr>
          </a:p>
          <a:p>
            <a:endParaRPr lang="en-US" dirty="0">
              <a:solidFill>
                <a:srgbClr val="FF0000"/>
              </a:solidFill>
            </a:endParaRPr>
          </a:p>
        </p:txBody>
      </p:sp>
      <p:cxnSp>
        <p:nvCxnSpPr>
          <p:cNvPr id="3" name="Straight Arrow Connector 2"/>
          <p:cNvCxnSpPr/>
          <p:nvPr/>
        </p:nvCxnSpPr>
        <p:spPr>
          <a:xfrm flipV="1">
            <a:off x="6129866" y="482600"/>
            <a:ext cx="2785533" cy="4148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a:xfrm flipV="1">
            <a:off x="5672667" y="2497668"/>
            <a:ext cx="3242732" cy="44873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p:nvPr/>
        </p:nvCxnSpPr>
        <p:spPr>
          <a:xfrm flipV="1">
            <a:off x="6231467" y="2032001"/>
            <a:ext cx="237066" cy="5079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8131" y="471465"/>
            <a:ext cx="644875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b="1" dirty="0">
                <a:ea typeface="+mn-lt"/>
                <a:cs typeface="+mn-lt"/>
              </a:rPr>
              <a:t>User feedback changes</a:t>
            </a:r>
            <a:endParaRPr lang="en-US" sz="2800" dirty="0">
              <a:ea typeface="+mn-lt"/>
              <a:cs typeface="+mn-lt"/>
            </a:endParaRPr>
          </a:p>
          <a:p>
            <a:endParaRPr lang="en-US" dirty="0"/>
          </a:p>
          <a:p>
            <a:r>
              <a:rPr lang="en-US" sz="2000" dirty="0"/>
              <a:t>based off my feedback and my own use of the site I have decided two add more information on all my unit pages, so I have added an extra paragraph to describe what I have land in each unit.</a:t>
            </a:r>
            <a:endParaRPr lang="en-US" sz="2000" dirty="0"/>
          </a:p>
          <a:p>
            <a:endParaRPr lang="en-US" dirty="0"/>
          </a:p>
          <a:p>
            <a:endParaRPr lang="en-US" dirty="0"/>
          </a:p>
          <a:p>
            <a:endParaRPr lang="en-US" dirty="0"/>
          </a:p>
          <a:p>
            <a:r>
              <a:rPr lang="en-US" dirty="0"/>
              <a:t>Based off my use of the site I found on some devices or if I rescale the page it would display things like textboxes in the wrong size said the text would spell out-of-the-box,</a:t>
            </a:r>
            <a:endParaRPr lang="en-US" dirty="0"/>
          </a:p>
          <a:p>
            <a:r>
              <a:rPr lang="en-US" dirty="0"/>
              <a:t>fix this I change the parameter that sets the height of the box to 100% this says beatboxes height to 100% of the text fixing the problem.</a:t>
            </a:r>
            <a:endParaRPr lang="en-US" dirty="0"/>
          </a:p>
          <a:p>
            <a:endParaRPr lang="en-US" dirty="0"/>
          </a:p>
          <a:p>
            <a:endParaRPr lang="en-US" dirty="0"/>
          </a:p>
        </p:txBody>
      </p:sp>
      <p:pic>
        <p:nvPicPr>
          <p:cNvPr id="2" name="Picture 2" descr="Graphical user interface, text, application&#10;&#10;Description automatically generated"/>
          <p:cNvPicPr>
            <a:picLocks noChangeAspect="1"/>
          </p:cNvPicPr>
          <p:nvPr/>
        </p:nvPicPr>
        <p:blipFill>
          <a:blip r:embed="rId1"/>
          <a:stretch>
            <a:fillRect/>
          </a:stretch>
        </p:blipFill>
        <p:spPr>
          <a:xfrm>
            <a:off x="7480005" y="1511549"/>
            <a:ext cx="4284921" cy="1309673"/>
          </a:xfrm>
          <a:prstGeom prst="rect">
            <a:avLst/>
          </a:prstGeom>
        </p:spPr>
      </p:pic>
      <p:pic>
        <p:nvPicPr>
          <p:cNvPr id="3" name="Picture 4" descr="Text&#10;&#10;Description automatically generated"/>
          <p:cNvPicPr>
            <a:picLocks noChangeAspect="1"/>
          </p:cNvPicPr>
          <p:nvPr/>
        </p:nvPicPr>
        <p:blipFill>
          <a:blip r:embed="rId2"/>
          <a:stretch>
            <a:fillRect/>
          </a:stretch>
        </p:blipFill>
        <p:spPr>
          <a:xfrm>
            <a:off x="7480005" y="113107"/>
            <a:ext cx="4284919" cy="1377530"/>
          </a:xfrm>
          <a:prstGeom prst="rect">
            <a:avLst/>
          </a:prstGeom>
        </p:spPr>
      </p:pic>
      <p:pic>
        <p:nvPicPr>
          <p:cNvPr id="6" name="Picture 9" descr="A picture containing text, electronics&#10;&#10;Description automatically generated"/>
          <p:cNvPicPr>
            <a:picLocks noChangeAspect="1"/>
          </p:cNvPicPr>
          <p:nvPr/>
        </p:nvPicPr>
        <p:blipFill>
          <a:blip r:embed="rId3"/>
          <a:stretch>
            <a:fillRect/>
          </a:stretch>
        </p:blipFill>
        <p:spPr>
          <a:xfrm>
            <a:off x="7479782" y="3233294"/>
            <a:ext cx="1760132" cy="2074900"/>
          </a:xfrm>
          <a:prstGeom prst="rect">
            <a:avLst/>
          </a:prstGeom>
        </p:spPr>
      </p:pic>
      <p:pic>
        <p:nvPicPr>
          <p:cNvPr id="7" name="Picture 7"/>
          <p:cNvPicPr>
            <a:picLocks noChangeAspect="1"/>
          </p:cNvPicPr>
          <p:nvPr/>
        </p:nvPicPr>
        <p:blipFill>
          <a:blip r:embed="rId4"/>
          <a:stretch>
            <a:fillRect/>
          </a:stretch>
        </p:blipFill>
        <p:spPr>
          <a:xfrm>
            <a:off x="9331842" y="3191755"/>
            <a:ext cx="2743200" cy="208709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718" y="150434"/>
            <a:ext cx="6448755"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solidFill>
                  <a:srgbClr val="FF0000"/>
                </a:solidFill>
                <a:latin typeface="Arial" panose="020B0604020202020204"/>
                <a:ea typeface="+mn-lt"/>
                <a:cs typeface="Arial" panose="020B0604020202020204"/>
              </a:rPr>
              <a:t>How my portfolio meets the needs of the audience</a:t>
            </a:r>
            <a:endParaRPr lang="en-US" sz="2000" b="1" dirty="0">
              <a:solidFill>
                <a:srgbClr val="FF0000"/>
              </a:solidFill>
              <a:latin typeface="Century Schoolbook" panose="02040604050505020304"/>
              <a:ea typeface="+mn-lt"/>
              <a:cs typeface="Arial" panose="020B0604020202020204"/>
            </a:endParaRPr>
          </a:p>
          <a:p>
            <a:endParaRPr lang="en-GB" sz="1600" b="1"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My Portfolio meets the needs of the audience and its requirements by showing all the work I have done and what I learned in my different courses.</a:t>
            </a:r>
            <a:endParaRPr lang="en-US" sz="1600" dirty="0">
              <a:solidFill>
                <a:srgbClr val="FF0000"/>
              </a:solidFill>
              <a:latin typeface="Arial" panose="020B0604020202020204"/>
              <a:cs typeface="Arial" panose="020B0604020202020204"/>
            </a:endParaRPr>
          </a:p>
          <a:p>
            <a:endParaRPr lang="en-US" sz="1600"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it's also got very logical navigation which is easy to use making it much easier to navigate throughout the site.</a:t>
            </a:r>
            <a:endParaRPr lang="en-US" sz="1600" dirty="0">
              <a:solidFill>
                <a:srgbClr val="FF0000"/>
              </a:solidFill>
              <a:latin typeface="Arial" panose="020B0604020202020204"/>
              <a:cs typeface="Arial" panose="020B0604020202020204"/>
            </a:endParaRPr>
          </a:p>
          <a:p>
            <a:endParaRPr lang="en-US" sz="1600"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I have used relevant assets and content like images of my work and text for the course work, which will help to display my skill set to the audience future employees or apprenticeships making the portfolio suitable for advertising my skills which is its main purpose.</a:t>
            </a:r>
            <a:endParaRPr lang="en-US" sz="1600" dirty="0">
              <a:solidFill>
                <a:srgbClr val="FF0000"/>
              </a:solidFill>
              <a:latin typeface="Arial" panose="020B0604020202020204"/>
              <a:cs typeface="Arial" panose="020B0604020202020204"/>
            </a:endParaRPr>
          </a:p>
          <a:p>
            <a:endParaRPr lang="en-US" sz="1600" dirty="0">
              <a:solidFill>
                <a:srgbClr val="FF0000"/>
              </a:solidFill>
              <a:latin typeface="Arial" panose="020B0604020202020204"/>
              <a:cs typeface="Arial" panose="020B0604020202020204"/>
            </a:endParaRPr>
          </a:p>
          <a:p>
            <a:endParaRPr lang="en-US" sz="1600" dirty="0">
              <a:solidFill>
                <a:srgbClr val="FF0000"/>
              </a:solidFill>
              <a:latin typeface="Arial" panose="020B0604020202020204"/>
              <a:cs typeface="Arial" panose="020B0604020202020204"/>
            </a:endParaRPr>
          </a:p>
          <a:p>
            <a:r>
              <a:rPr lang="en-US" sz="1600" dirty="0">
                <a:solidFill>
                  <a:srgbClr val="FF0000"/>
                </a:solidFill>
                <a:latin typeface="Arial" panose="020B0604020202020204"/>
                <a:cs typeface="Arial" panose="020B0604020202020204"/>
              </a:rPr>
              <a:t>Based off some of my feedback I could probably improve the quality of the some of the content on my portfolio and add more information about what I learned.</a:t>
            </a:r>
            <a:endParaRPr lang="en-US" sz="1600" dirty="0">
              <a:solidFill>
                <a:srgbClr val="FF0000"/>
              </a:solidFill>
              <a:latin typeface="Arial" panose="020B0604020202020204"/>
              <a:cs typeface="Arial" panose="020B0604020202020204"/>
            </a:endParaRPr>
          </a:p>
          <a:p>
            <a:endParaRPr lang="en-US" dirty="0">
              <a:solidFill>
                <a:srgbClr val="FF0000"/>
              </a:solidFill>
              <a:latin typeface="Arial" panose="020B0604020202020204"/>
              <a:cs typeface="Arial" panose="020B0604020202020204"/>
            </a:endParaRPr>
          </a:p>
          <a:p>
            <a:endParaRPr lang="en-US" dirty="0">
              <a:solidFill>
                <a:srgbClr val="FF0000"/>
              </a:solidFill>
              <a:latin typeface="Arial" panose="020B0604020202020204"/>
              <a:cs typeface="Arial" panose="020B0604020202020204"/>
            </a:endParaRPr>
          </a:p>
        </p:txBody>
      </p:sp>
      <p:pic>
        <p:nvPicPr>
          <p:cNvPr id="2" name="Picture 2" descr="Graphical user interface&#10;&#10;Description automatically generated"/>
          <p:cNvPicPr>
            <a:picLocks noChangeAspect="1"/>
          </p:cNvPicPr>
          <p:nvPr/>
        </p:nvPicPr>
        <p:blipFill>
          <a:blip r:embed="rId1"/>
          <a:stretch>
            <a:fillRect/>
          </a:stretch>
        </p:blipFill>
        <p:spPr>
          <a:xfrm>
            <a:off x="7213600" y="77167"/>
            <a:ext cx="4893733" cy="2148598"/>
          </a:xfrm>
          <a:prstGeom prst="rect">
            <a:avLst/>
          </a:prstGeom>
        </p:spPr>
      </p:pic>
      <p:pic>
        <p:nvPicPr>
          <p:cNvPr id="3" name="Picture 4" descr="Graphical user interface, application&#10;&#10;Description automatically generated"/>
          <p:cNvPicPr>
            <a:picLocks noChangeAspect="1"/>
          </p:cNvPicPr>
          <p:nvPr/>
        </p:nvPicPr>
        <p:blipFill>
          <a:blip r:embed="rId2"/>
          <a:stretch>
            <a:fillRect/>
          </a:stretch>
        </p:blipFill>
        <p:spPr>
          <a:xfrm>
            <a:off x="7213599" y="2415525"/>
            <a:ext cx="4919134" cy="2032535"/>
          </a:xfrm>
          <a:prstGeom prst="rect">
            <a:avLst/>
          </a:prstGeom>
        </p:spPr>
      </p:pic>
      <p:pic>
        <p:nvPicPr>
          <p:cNvPr id="5" name="Picture 5" descr="Graphical user interface, application&#10;&#10;Description automatically generated"/>
          <p:cNvPicPr>
            <a:picLocks noChangeAspect="1"/>
          </p:cNvPicPr>
          <p:nvPr/>
        </p:nvPicPr>
        <p:blipFill>
          <a:blip r:embed="rId3"/>
          <a:stretch>
            <a:fillRect/>
          </a:stretch>
        </p:blipFill>
        <p:spPr>
          <a:xfrm>
            <a:off x="7213600" y="4638000"/>
            <a:ext cx="4919133" cy="1950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9925" y="420744"/>
            <a:ext cx="713617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b="1" dirty="0">
                <a:ea typeface="+mn-lt"/>
                <a:cs typeface="+mn-lt"/>
              </a:rPr>
              <a:t>Results of your testing and the user feedback</a:t>
            </a:r>
            <a:endParaRPr lang="en-US" sz="2800" b="1" dirty="0">
              <a:ea typeface="+mn-lt"/>
              <a:cs typeface="+mn-lt"/>
            </a:endParaRPr>
          </a:p>
          <a:p>
            <a:endParaRPr lang="en-US" sz="2800" b="1" dirty="0"/>
          </a:p>
          <a:p>
            <a:r>
              <a:rPr lang="en-US" sz="2000" dirty="0">
                <a:ea typeface="+mn-lt"/>
                <a:cs typeface="+mn-lt"/>
              </a:rPr>
              <a:t>Due to my testing, I was able to find some issues with how the site displayed some of the text and boxes, but I was able to fix this by adjusting some of the parameters that set the size.</a:t>
            </a:r>
            <a:endParaRPr lang="en-US" sz="2000" dirty="0">
              <a:ea typeface="+mn-lt"/>
              <a:cs typeface="+mn-lt"/>
            </a:endParaRPr>
          </a:p>
          <a:p>
            <a:endParaRPr lang="en-US" sz="2000" dirty="0">
              <a:ea typeface="+mn-lt"/>
              <a:cs typeface="+mn-lt"/>
            </a:endParaRPr>
          </a:p>
          <a:p>
            <a:r>
              <a:rPr lang="en-US" sz="2000" dirty="0">
                <a:ea typeface="+mn-lt"/>
                <a:cs typeface="+mn-lt"/>
              </a:rPr>
              <a:t>based off my user feedback I gathered that I need to display more relevant content on each page, so I added more about each unit and about me, so it does a better job of informing my audience.</a:t>
            </a:r>
            <a:endParaRPr lang="en-US" sz="2000" dirty="0">
              <a:ea typeface="+mn-lt"/>
              <a:cs typeface="+mn-lt"/>
            </a:endParaRPr>
          </a:p>
          <a:p>
            <a:endParaRPr lang="en-US" sz="2400" b="1" dirty="0">
              <a:ea typeface="+mn-lt"/>
              <a:cs typeface="+mn-lt"/>
            </a:endParaRPr>
          </a:p>
        </p:txBody>
      </p:sp>
      <p:pic>
        <p:nvPicPr>
          <p:cNvPr id="3" name="Picture 9" descr="A picture containing text, electronics&#10;&#10;Description automatically generated"/>
          <p:cNvPicPr>
            <a:picLocks noChangeAspect="1"/>
          </p:cNvPicPr>
          <p:nvPr/>
        </p:nvPicPr>
        <p:blipFill>
          <a:blip r:embed="rId1"/>
          <a:stretch>
            <a:fillRect/>
          </a:stretch>
        </p:blipFill>
        <p:spPr>
          <a:xfrm>
            <a:off x="8682049" y="159894"/>
            <a:ext cx="2894665" cy="3412633"/>
          </a:xfrm>
          <a:prstGeom prst="rect">
            <a:avLst/>
          </a:prstGeom>
        </p:spPr>
      </p:pic>
      <p:pic>
        <p:nvPicPr>
          <p:cNvPr id="5" name="Picture 5"/>
          <p:cNvPicPr>
            <a:picLocks noChangeAspect="1"/>
          </p:cNvPicPr>
          <p:nvPr/>
        </p:nvPicPr>
        <p:blipFill>
          <a:blip r:embed="rId2"/>
          <a:stretch>
            <a:fillRect/>
          </a:stretch>
        </p:blipFill>
        <p:spPr>
          <a:xfrm>
            <a:off x="8382000" y="3751610"/>
            <a:ext cx="3403600" cy="10904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89718" y="890403"/>
            <a:ext cx="8527291"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4400" b="1" dirty="0">
                <a:solidFill>
                  <a:srgbClr val="FF0000"/>
                </a:solidFill>
                <a:latin typeface="Arial" panose="020B0604020202020204"/>
                <a:cs typeface="Arial" panose="020B0604020202020204"/>
              </a:rPr>
              <a:t>Target audience</a:t>
            </a:r>
            <a:endParaRPr lang="en-US" sz="4400" b="1" dirty="0">
              <a:solidFill>
                <a:srgbClr val="FF0000"/>
              </a:solidFill>
              <a:latin typeface="Arial" panose="020B0604020202020204"/>
              <a:cs typeface="Arial" panose="020B0604020202020204"/>
            </a:endParaRPr>
          </a:p>
          <a:p>
            <a:r>
              <a:rPr lang="en-US" sz="2400" dirty="0">
                <a:solidFill>
                  <a:srgbClr val="FF0000"/>
                </a:solidFill>
                <a:latin typeface="Arial" panose="020B0604020202020204"/>
                <a:cs typeface="Arial" panose="020B0604020202020204"/>
              </a:rPr>
              <a:t>The target audience for my portfolio are </a:t>
            </a:r>
            <a:r>
              <a:rPr lang="en-US" sz="2400" dirty="0">
                <a:solidFill>
                  <a:srgbClr val="FF0000"/>
                </a:solidFill>
                <a:latin typeface="Arial" panose="020B0604020202020204"/>
                <a:ea typeface="+mn-lt"/>
                <a:cs typeface="+mn-lt"/>
              </a:rPr>
              <a:t>future employees, universities or apprenticeships who are interested in</a:t>
            </a:r>
            <a:r>
              <a:rPr lang="en-US" sz="2400" dirty="0">
                <a:solidFill>
                  <a:srgbClr val="FF0000"/>
                </a:solidFill>
                <a:latin typeface="Arial" panose="020B0604020202020204"/>
                <a:ea typeface="+mn-lt"/>
                <a:cs typeface="Arial" panose="020B0604020202020204"/>
              </a:rPr>
              <a:t> my IT skills</a:t>
            </a:r>
            <a:r>
              <a:rPr lang="en-US" sz="2400" dirty="0">
                <a:solidFill>
                  <a:srgbClr val="FF0000"/>
                </a:solidFill>
                <a:latin typeface="Arial" panose="020B0604020202020204"/>
                <a:ea typeface="+mn-lt"/>
                <a:cs typeface="+mn-lt"/>
              </a:rPr>
              <a:t> for employment or apprenticeships and knowledge, or any other skills I might be learning in future courses.</a:t>
            </a:r>
            <a:endParaRPr lang="en-US" sz="2400" dirty="0">
              <a:solidFill>
                <a:srgbClr val="FF0000"/>
              </a:solidFill>
              <a:latin typeface="Arial" panose="020B0604020202020204"/>
              <a:ea typeface="+mn-lt"/>
              <a:cs typeface="+mn-lt"/>
            </a:endParaRPr>
          </a:p>
          <a:p>
            <a:endParaRPr lang="en-US" sz="2400" dirty="0">
              <a:solidFill>
                <a:srgbClr val="FF0000"/>
              </a:solidFill>
              <a:latin typeface="Arial" panose="020B0604020202020204"/>
              <a:ea typeface="+mn-lt"/>
              <a:cs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965" y="3191"/>
            <a:ext cx="7303472" cy="64008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b="1" dirty="0">
                <a:ea typeface="+mn-lt"/>
                <a:cs typeface="+mn-lt"/>
              </a:rPr>
              <a:t>Evaluation and comparison of original plans and finished product </a:t>
            </a:r>
            <a:r>
              <a:rPr lang="en-US" sz="1400" b="1" dirty="0">
                <a:ea typeface="+mn-lt"/>
                <a:cs typeface="+mn-lt"/>
              </a:rPr>
              <a:t> </a:t>
            </a:r>
            <a:endParaRPr lang="en-US" sz="1400" b="1" dirty="0">
              <a:ea typeface="+mn-lt"/>
              <a:cs typeface="+mn-lt"/>
            </a:endParaRPr>
          </a:p>
          <a:p>
            <a:endParaRPr lang="en-US" sz="1200" b="1" dirty="0">
              <a:ea typeface="+mn-lt"/>
              <a:cs typeface="+mn-lt"/>
            </a:endParaRPr>
          </a:p>
          <a:p>
            <a:r>
              <a:rPr lang="en-US" b="1" dirty="0">
                <a:ea typeface="+mn-lt"/>
                <a:cs typeface="+mn-lt"/>
              </a:rPr>
              <a:t>Suitability for the intended audience and purpose</a:t>
            </a:r>
            <a:endParaRPr lang="en-US" b="1" dirty="0"/>
          </a:p>
          <a:p>
            <a:r>
              <a:rPr lang="en-US" sz="1400" dirty="0"/>
              <a:t>I think that I've made it suitable for the intended purpose by adding all my necessary information including contact details and my skills as well as all the work that I have done throughout my course.</a:t>
            </a:r>
            <a:endParaRPr lang="en-US" sz="1400" dirty="0"/>
          </a:p>
          <a:p>
            <a:r>
              <a:rPr lang="en-US" sz="1400" dirty="0"/>
              <a:t>This is all information that employers w</a:t>
            </a:r>
            <a:r>
              <a:rPr lang="en-GB" altLang="en-US" sz="1400" dirty="0"/>
              <a:t>i</a:t>
            </a:r>
            <a:r>
              <a:rPr lang="en-US" sz="1400" dirty="0"/>
              <a:t>'ll need, I have also displayed the content in a more professional way which helps catch the intended audience.</a:t>
            </a:r>
            <a:endParaRPr lang="en-US" sz="1400" dirty="0"/>
          </a:p>
          <a:p>
            <a:r>
              <a:rPr lang="en-US" b="1" dirty="0"/>
              <a:t>Justification of design changes</a:t>
            </a:r>
            <a:endParaRPr lang="en-US" b="1" dirty="0"/>
          </a:p>
          <a:p>
            <a:r>
              <a:rPr lang="en-US" sz="1400" dirty="0"/>
              <a:t>I chose to have quite a dark color scheme for My Portfolio because white and bright colors can be quite glaring and can look quite unprofessional and a lot of modern websites and portfolios seemed to be going down the route of a darker grayer background so I thought I would use the same idea. My original designs of course are quite bright and vibrant color's which although look quite cool didn't match bye content and wouldn't look professional considering my audience.</a:t>
            </a:r>
            <a:endParaRPr lang="en-US" sz="1400" dirty="0"/>
          </a:p>
          <a:p>
            <a:r>
              <a:rPr lang="en-US" sz="1600" dirty="0"/>
              <a:t>my original designs had all the units on one page, but this would have issues because it would be far too cluttered for the users to view my coursework, so I added a separate page for each unit and this makes it much less cluttered although means there are more pages to navigate through to access the information, but I think this is a reasonable trade off.</a:t>
            </a:r>
            <a:endParaRPr lang="en-US" sz="1600" dirty="0"/>
          </a:p>
          <a:p>
            <a:endParaRPr lang="en-US" sz="1600" dirty="0"/>
          </a:p>
          <a:p>
            <a:r>
              <a:rPr lang="en-US" sz="1600" dirty="0">
                <a:solidFill>
                  <a:srgbClr val="FF0000"/>
                </a:solidFill>
              </a:rPr>
              <a:t>Some future improvements that I could make would be too sure more work that I did and what I learned as well as interface or windows to show projects I've worked on maybe on the about me page.</a:t>
            </a:r>
            <a:endParaRPr lang="en-US" sz="1600" dirty="0">
              <a:solidFill>
                <a:srgbClr val="FF0000"/>
              </a:solidFill>
            </a:endParaRPr>
          </a:p>
          <a:p>
            <a:r>
              <a:rPr lang="en-US" sz="1600" dirty="0">
                <a:solidFill>
                  <a:srgbClr val="FF0000"/>
                </a:solidFill>
              </a:rPr>
              <a:t>I could also add dropdowns to the buttons displaying my course to each unit for faster navigation and descriptions below each button so they users can access relevant information faster.</a:t>
            </a:r>
            <a:endParaRPr lang="en-US" sz="1600" dirty="0">
              <a:solidFill>
                <a:srgbClr val="FF0000"/>
              </a:solidFill>
            </a:endParaRPr>
          </a:p>
        </p:txBody>
      </p:sp>
      <p:pic>
        <p:nvPicPr>
          <p:cNvPr id="2" name="Picture 2" descr="Graphical user interface&#10;&#10;Description automatically generated"/>
          <p:cNvPicPr>
            <a:picLocks noChangeAspect="1"/>
          </p:cNvPicPr>
          <p:nvPr/>
        </p:nvPicPr>
        <p:blipFill>
          <a:blip r:embed="rId1"/>
          <a:stretch>
            <a:fillRect/>
          </a:stretch>
        </p:blipFill>
        <p:spPr>
          <a:xfrm>
            <a:off x="9999133" y="66263"/>
            <a:ext cx="2192867" cy="1154407"/>
          </a:xfrm>
          <a:prstGeom prst="rect">
            <a:avLst/>
          </a:prstGeom>
        </p:spPr>
      </p:pic>
      <p:pic>
        <p:nvPicPr>
          <p:cNvPr id="3" name="Picture 4" descr="Graphical user interface, website&#10;&#10;Description automatically generated"/>
          <p:cNvPicPr>
            <a:picLocks noChangeAspect="1"/>
          </p:cNvPicPr>
          <p:nvPr/>
        </p:nvPicPr>
        <p:blipFill>
          <a:blip r:embed="rId2"/>
          <a:stretch>
            <a:fillRect/>
          </a:stretch>
        </p:blipFill>
        <p:spPr>
          <a:xfrm>
            <a:off x="7653866" y="128692"/>
            <a:ext cx="2319868" cy="1029547"/>
          </a:xfrm>
          <a:prstGeom prst="rect">
            <a:avLst/>
          </a:prstGeom>
        </p:spPr>
      </p:pic>
      <p:pic>
        <p:nvPicPr>
          <p:cNvPr id="5" name="Picture 5" descr="Graphical user interface, application&#10;&#10;Description automatically generated"/>
          <p:cNvPicPr>
            <a:picLocks noChangeAspect="1"/>
          </p:cNvPicPr>
          <p:nvPr/>
        </p:nvPicPr>
        <p:blipFill>
          <a:blip r:embed="rId3"/>
          <a:stretch>
            <a:fillRect/>
          </a:stretch>
        </p:blipFill>
        <p:spPr>
          <a:xfrm>
            <a:off x="9186332" y="2845318"/>
            <a:ext cx="2743200" cy="1353631"/>
          </a:xfrm>
          <a:prstGeom prst="rect">
            <a:avLst/>
          </a:prstGeom>
        </p:spPr>
      </p:pic>
      <p:pic>
        <p:nvPicPr>
          <p:cNvPr id="6" name="Picture 6" descr="A picture containing text, indoor, computer, screenshot&#10;&#10;Description automatically generated"/>
          <p:cNvPicPr>
            <a:picLocks noChangeAspect="1"/>
          </p:cNvPicPr>
          <p:nvPr/>
        </p:nvPicPr>
        <p:blipFill>
          <a:blip r:embed="rId4"/>
          <a:stretch>
            <a:fillRect/>
          </a:stretch>
        </p:blipFill>
        <p:spPr>
          <a:xfrm>
            <a:off x="9211734" y="1347047"/>
            <a:ext cx="2717800" cy="1496907"/>
          </a:xfrm>
          <a:prstGeom prst="rect">
            <a:avLst/>
          </a:prstGeom>
        </p:spPr>
      </p:pic>
      <p:pic>
        <p:nvPicPr>
          <p:cNvPr id="7" name="Picture 7" descr="Graphical user interface, application&#10;&#10;Description automatically generated"/>
          <p:cNvPicPr>
            <a:picLocks noChangeAspect="1"/>
          </p:cNvPicPr>
          <p:nvPr/>
        </p:nvPicPr>
        <p:blipFill>
          <a:blip r:embed="rId5"/>
          <a:stretch>
            <a:fillRect/>
          </a:stretch>
        </p:blipFill>
        <p:spPr>
          <a:xfrm>
            <a:off x="7831666" y="4331976"/>
            <a:ext cx="2116668" cy="1182783"/>
          </a:xfrm>
          <a:prstGeom prst="rect">
            <a:avLst/>
          </a:prstGeom>
        </p:spPr>
      </p:pic>
      <p:pic>
        <p:nvPicPr>
          <p:cNvPr id="8" name="Picture 8" descr="Text&#10;&#10;Description automatically generated"/>
          <p:cNvPicPr>
            <a:picLocks noChangeAspect="1"/>
          </p:cNvPicPr>
          <p:nvPr/>
        </p:nvPicPr>
        <p:blipFill>
          <a:blip r:embed="rId6"/>
          <a:stretch>
            <a:fillRect/>
          </a:stretch>
        </p:blipFill>
        <p:spPr>
          <a:xfrm>
            <a:off x="7831666" y="6361147"/>
            <a:ext cx="2650067" cy="367172"/>
          </a:xfrm>
          <a:prstGeom prst="rect">
            <a:avLst/>
          </a:prstGeom>
        </p:spPr>
      </p:pic>
      <p:pic>
        <p:nvPicPr>
          <p:cNvPr id="9" name="Picture 9" descr="A screenshot of a video game&#10;&#10;Description automatically generated"/>
          <p:cNvPicPr>
            <a:picLocks noChangeAspect="1"/>
          </p:cNvPicPr>
          <p:nvPr/>
        </p:nvPicPr>
        <p:blipFill>
          <a:blip r:embed="rId7"/>
          <a:stretch>
            <a:fillRect/>
          </a:stretch>
        </p:blipFill>
        <p:spPr>
          <a:xfrm>
            <a:off x="9999133" y="4328471"/>
            <a:ext cx="2192868" cy="1316794"/>
          </a:xfrm>
          <a:prstGeom prst="rect">
            <a:avLst/>
          </a:prstGeom>
        </p:spPr>
      </p:pic>
      <p:pic>
        <p:nvPicPr>
          <p:cNvPr id="10" name="Picture 10" descr="Graphical user interface, website&#10;&#10;Description automatically generated"/>
          <p:cNvPicPr>
            <a:picLocks noChangeAspect="1"/>
          </p:cNvPicPr>
          <p:nvPr/>
        </p:nvPicPr>
        <p:blipFill>
          <a:blip r:embed="rId8"/>
          <a:stretch>
            <a:fillRect/>
          </a:stretch>
        </p:blipFill>
        <p:spPr>
          <a:xfrm>
            <a:off x="7831666" y="5611919"/>
            <a:ext cx="1845734" cy="6125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4813" y="135497"/>
            <a:ext cx="5269880"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b="1" dirty="0"/>
              <a:t>File structure</a:t>
            </a:r>
            <a:endParaRPr lang="en-US" sz="2800" b="1" dirty="0"/>
          </a:p>
          <a:p>
            <a:endParaRPr lang="en-US" sz="1600" b="1" dirty="0"/>
          </a:p>
          <a:p>
            <a:endParaRPr lang="en-US" sz="1600" b="1" dirty="0"/>
          </a:p>
          <a:p>
            <a:r>
              <a:rPr lang="en-US" sz="1600" dirty="0"/>
              <a:t>Here is my file structure, I have structured all the file and correctly labeled them so that it is easier to work on the portfolio and make changes, it also allows for other people to work on it without me having to explain what everything is.</a:t>
            </a:r>
            <a:endParaRPr lang="en-US" sz="1600" dirty="0"/>
          </a:p>
          <a:p>
            <a:endParaRPr lang="en-US" sz="1600" dirty="0"/>
          </a:p>
          <a:p>
            <a:r>
              <a:rPr lang="en-US" sz="1600" dirty="0"/>
              <a:t>I have a file for images, all my units and videos. inside all my units I have a folder for each unit with the content for each assignment and a text document copied from the actual assignment to display on the site so the audience can see my work.</a:t>
            </a:r>
            <a:endParaRPr lang="en-US" sz="1600" dirty="0"/>
          </a:p>
          <a:p>
            <a:endParaRPr lang="en-US" sz="1600" dirty="0"/>
          </a:p>
          <a:p>
            <a:endParaRPr lang="en-US" sz="1600" dirty="0"/>
          </a:p>
          <a:p>
            <a:r>
              <a:rPr lang="en-US" sz="1600" dirty="0"/>
              <a:t>I have added a box with a copy of the assignment in built into the website so my audience can view my work in my portfolio without having to download any files if they want.</a:t>
            </a:r>
            <a:endParaRPr lang="en-US" sz="1600" dirty="0"/>
          </a:p>
          <a:p>
            <a:endParaRPr lang="en-US" sz="1600" dirty="0"/>
          </a:p>
          <a:p>
            <a:r>
              <a:rPr lang="en-US" sz="1600" dirty="0">
                <a:latin typeface="Segoe UI" panose="020B0502040204020203"/>
                <a:cs typeface="Segoe UI" panose="020B0502040204020203"/>
              </a:rPr>
              <a:t>I have added a link so they can download my assignments and view the work and see if I have the skills that they are looking for.</a:t>
            </a:r>
            <a:endParaRPr lang="en-US" sz="1600" dirty="0">
              <a:latin typeface="Segoe UI" panose="020B0502040204020203"/>
              <a:cs typeface="Segoe UI" panose="020B0502040204020203"/>
            </a:endParaRPr>
          </a:p>
        </p:txBody>
      </p:sp>
      <p:pic>
        <p:nvPicPr>
          <p:cNvPr id="5" name="Picture 5"/>
          <p:cNvPicPr>
            <a:picLocks noChangeAspect="1"/>
          </p:cNvPicPr>
          <p:nvPr/>
        </p:nvPicPr>
        <p:blipFill>
          <a:blip r:embed="rId1"/>
          <a:stretch>
            <a:fillRect/>
          </a:stretch>
        </p:blipFill>
        <p:spPr>
          <a:xfrm>
            <a:off x="9711735" y="61692"/>
            <a:ext cx="2266950" cy="3438525"/>
          </a:xfrm>
          <a:prstGeom prst="rect">
            <a:avLst/>
          </a:prstGeom>
        </p:spPr>
      </p:pic>
      <p:pic>
        <p:nvPicPr>
          <p:cNvPr id="6" name="Picture 6" descr="A picture containing table&#10;&#10;Description automatically generated"/>
          <p:cNvPicPr>
            <a:picLocks noChangeAspect="1"/>
          </p:cNvPicPr>
          <p:nvPr/>
        </p:nvPicPr>
        <p:blipFill>
          <a:blip r:embed="rId2"/>
          <a:stretch>
            <a:fillRect/>
          </a:stretch>
        </p:blipFill>
        <p:spPr>
          <a:xfrm>
            <a:off x="7527297" y="361175"/>
            <a:ext cx="1922056" cy="1847185"/>
          </a:xfrm>
          <a:prstGeom prst="rect">
            <a:avLst/>
          </a:prstGeom>
        </p:spPr>
      </p:pic>
      <p:pic>
        <p:nvPicPr>
          <p:cNvPr id="7" name="Picture 7"/>
          <p:cNvPicPr>
            <a:picLocks noChangeAspect="1"/>
          </p:cNvPicPr>
          <p:nvPr/>
        </p:nvPicPr>
        <p:blipFill>
          <a:blip r:embed="rId3"/>
          <a:stretch>
            <a:fillRect/>
          </a:stretch>
        </p:blipFill>
        <p:spPr>
          <a:xfrm>
            <a:off x="7523532" y="2324543"/>
            <a:ext cx="1876425" cy="419100"/>
          </a:xfrm>
          <a:prstGeom prst="rect">
            <a:avLst/>
          </a:prstGeom>
        </p:spPr>
      </p:pic>
      <p:pic>
        <p:nvPicPr>
          <p:cNvPr id="8" name="Picture 8"/>
          <p:cNvPicPr>
            <a:picLocks noChangeAspect="1"/>
          </p:cNvPicPr>
          <p:nvPr/>
        </p:nvPicPr>
        <p:blipFill>
          <a:blip r:embed="rId4"/>
          <a:stretch>
            <a:fillRect/>
          </a:stretch>
        </p:blipFill>
        <p:spPr>
          <a:xfrm>
            <a:off x="7529624" y="2837121"/>
            <a:ext cx="1828800" cy="457200"/>
          </a:xfrm>
          <a:prstGeom prst="rect">
            <a:avLst/>
          </a:prstGeom>
        </p:spPr>
      </p:pic>
      <p:pic>
        <p:nvPicPr>
          <p:cNvPr id="9" name="Picture 9" descr="A picture containing text&#10;&#10;Description automatically generated"/>
          <p:cNvPicPr>
            <a:picLocks noChangeAspect="1"/>
          </p:cNvPicPr>
          <p:nvPr/>
        </p:nvPicPr>
        <p:blipFill>
          <a:blip r:embed="rId5"/>
          <a:stretch>
            <a:fillRect/>
          </a:stretch>
        </p:blipFill>
        <p:spPr>
          <a:xfrm>
            <a:off x="9817727" y="3649072"/>
            <a:ext cx="1895475" cy="2962275"/>
          </a:xfrm>
          <a:prstGeom prst="rect">
            <a:avLst/>
          </a:prstGeom>
        </p:spPr>
      </p:pic>
      <p:pic>
        <p:nvPicPr>
          <p:cNvPr id="10" name="Picture 10" descr="Graphical user interface, text, chat or text message&#10;&#10;Description automatically generated"/>
          <p:cNvPicPr>
            <a:picLocks noChangeAspect="1"/>
          </p:cNvPicPr>
          <p:nvPr/>
        </p:nvPicPr>
        <p:blipFill>
          <a:blip r:embed="rId6"/>
          <a:stretch>
            <a:fillRect/>
          </a:stretch>
        </p:blipFill>
        <p:spPr>
          <a:xfrm>
            <a:off x="6739663" y="3739002"/>
            <a:ext cx="2920409" cy="25169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393" y="2690"/>
            <a:ext cx="34745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t>My new asset table</a:t>
            </a:r>
            <a:endParaRPr lang="en-US" sz="2400" b="1"/>
          </a:p>
        </p:txBody>
      </p:sp>
      <p:graphicFrame>
        <p:nvGraphicFramePr>
          <p:cNvPr id="3" name="Table 2"/>
          <p:cNvGraphicFramePr>
            <a:graphicFrameLocks noGrp="1"/>
          </p:cNvGraphicFramePr>
          <p:nvPr/>
        </p:nvGraphicFramePr>
        <p:xfrm>
          <a:off x="473481" y="453238"/>
          <a:ext cx="11642602" cy="5354955"/>
        </p:xfrm>
        <a:graphic>
          <a:graphicData uri="http://schemas.openxmlformats.org/drawingml/2006/table">
            <a:tbl>
              <a:tblPr firstRow="1" bandRow="1">
                <a:tableStyleId>{5C22544A-7EE6-4342-B048-85BDC9FD1C3A}</a:tableStyleId>
              </a:tblPr>
              <a:tblGrid>
                <a:gridCol w="1227666"/>
                <a:gridCol w="1641547"/>
                <a:gridCol w="863598"/>
                <a:gridCol w="1557864"/>
                <a:gridCol w="618065"/>
                <a:gridCol w="702733"/>
                <a:gridCol w="5031129"/>
              </a:tblGrid>
              <a:tr h="428625">
                <a:tc>
                  <a:txBody>
                    <a:bodyPr/>
                    <a:lstStyle/>
                    <a:p>
                      <a:pPr algn="l" fontAlgn="base"/>
                      <a:r>
                        <a:rPr lang="en-US" sz="1600" dirty="0">
                          <a:effectLst/>
                        </a:rPr>
                        <a:t>Date </a:t>
                      </a:r>
                      <a:endParaRPr lang="en-US" sz="1600">
                        <a:effectLst/>
                      </a:endParaRPr>
                    </a:p>
                  </a:txBody>
                  <a:tcPr/>
                </a:tc>
                <a:tc>
                  <a:txBody>
                    <a:bodyPr/>
                    <a:lstStyle/>
                    <a:p>
                      <a:pPr algn="l" fontAlgn="base"/>
                      <a:r>
                        <a:rPr lang="en-US" sz="1600" dirty="0">
                          <a:effectLst/>
                        </a:rPr>
                        <a:t>Image/asset​</a:t>
                      </a:r>
                      <a:endParaRPr lang="en-US" b="1" i="0" dirty="0">
                        <a:solidFill>
                          <a:srgbClr val="FFFFFF"/>
                        </a:solidFill>
                        <a:effectLst/>
                      </a:endParaRPr>
                    </a:p>
                  </a:txBody>
                  <a:tcPr/>
                </a:tc>
                <a:tc>
                  <a:txBody>
                    <a:bodyPr/>
                    <a:lstStyle/>
                    <a:p>
                      <a:pPr algn="l" fontAlgn="base"/>
                      <a:r>
                        <a:rPr lang="en-US" sz="1400" dirty="0">
                          <a:effectLst/>
                        </a:rPr>
                        <a:t>File format​</a:t>
                      </a:r>
                      <a:endParaRPr lang="en-US" sz="1400" b="1" i="0">
                        <a:solidFill>
                          <a:srgbClr val="FFFFFF"/>
                        </a:solidFill>
                        <a:effectLst/>
                      </a:endParaRPr>
                    </a:p>
                  </a:txBody>
                  <a:tcPr/>
                </a:tc>
                <a:tc>
                  <a:txBody>
                    <a:bodyPr/>
                    <a:lstStyle/>
                    <a:p>
                      <a:pPr algn="l" fontAlgn="base"/>
                      <a:r>
                        <a:rPr lang="en-US" sz="1400" dirty="0">
                          <a:effectLst/>
                        </a:rPr>
                        <a:t>Where it is saved/sourced​</a:t>
                      </a:r>
                      <a:endParaRPr lang="en-US" sz="1400" b="1" i="0">
                        <a:solidFill>
                          <a:srgbClr val="FFFFFF"/>
                        </a:solidFill>
                        <a:effectLst/>
                      </a:endParaRPr>
                    </a:p>
                  </a:txBody>
                  <a:tcPr/>
                </a:tc>
                <a:tc>
                  <a:txBody>
                    <a:bodyPr/>
                    <a:lstStyle/>
                    <a:p>
                      <a:pPr algn="l" fontAlgn="base"/>
                      <a:r>
                        <a:rPr lang="en-US" sz="1400" dirty="0">
                          <a:effectLst/>
                        </a:rPr>
                        <a:t>URL​</a:t>
                      </a:r>
                      <a:endParaRPr lang="en-US" sz="1400" b="1" i="0">
                        <a:solidFill>
                          <a:srgbClr val="FFFFFF"/>
                        </a:solidFill>
                        <a:effectLst/>
                      </a:endParaRPr>
                    </a:p>
                  </a:txBody>
                  <a:tcPr/>
                </a:tc>
                <a:tc>
                  <a:txBody>
                    <a:bodyPr/>
                    <a:lstStyle/>
                    <a:p>
                      <a:pPr algn="l" fontAlgn="base"/>
                      <a:r>
                        <a:rPr lang="en-US" sz="1400" dirty="0">
                          <a:effectLst/>
                        </a:rPr>
                        <a:t>Size​</a:t>
                      </a:r>
                      <a:endParaRPr lang="en-US" sz="1400" b="1" i="0">
                        <a:solidFill>
                          <a:srgbClr val="FFFFFF"/>
                        </a:solidFill>
                        <a:effectLst/>
                      </a:endParaRPr>
                    </a:p>
                  </a:txBody>
                  <a:tcPr/>
                </a:tc>
                <a:tc>
                  <a:txBody>
                    <a:bodyPr/>
                    <a:lstStyle/>
                    <a:p>
                      <a:pPr algn="l" fontAlgn="auto"/>
                      <a:r>
                        <a:rPr lang="en-US" sz="1600" dirty="0">
                          <a:effectLst/>
                        </a:rPr>
                        <a:t>​</a:t>
                      </a:r>
                      <a:r>
                        <a:rPr lang="en-US" sz="1600" b="1" i="0" noProof="0" dirty="0">
                          <a:solidFill>
                            <a:srgbClr val="FFFFFF"/>
                          </a:solidFill>
                          <a:effectLst/>
                          <a:latin typeface="Century Gothic" panose="020B0502020202020204"/>
                        </a:rPr>
                        <a:t> suitability</a:t>
                      </a:r>
                      <a:endParaRPr lang="en-US" sz="1600" b="1" i="0" noProof="0" dirty="0">
                        <a:solidFill>
                          <a:srgbClr val="FFFFFF"/>
                        </a:solidFill>
                        <a:effectLst/>
                        <a:latin typeface="Century Gothic" panose="020B0502020202020204" pitchFamily="34" charset="0"/>
                      </a:endParaRPr>
                    </a:p>
                  </a:txBody>
                  <a:tcPr/>
                </a:tc>
              </a:tr>
              <a:tr h="561975">
                <a:tc>
                  <a:txBody>
                    <a:bodyPr/>
                    <a:lstStyle/>
                    <a:p>
                      <a:pPr algn="l" fontAlgn="base"/>
                      <a:r>
                        <a:rPr lang="en-US" sz="1800" dirty="0">
                          <a:effectLst/>
                        </a:rPr>
                        <a:t>11/4/23​</a:t>
                      </a:r>
                      <a:endParaRPr lang="en-US" b="0" i="0" dirty="0">
                        <a:solidFill>
                          <a:srgbClr val="000000"/>
                        </a:solidFill>
                        <a:effectLst/>
                      </a:endParaRPr>
                    </a:p>
                  </a:txBody>
                  <a:tcPr/>
                </a:tc>
                <a:tc>
                  <a:txBody>
                    <a:bodyPr/>
                    <a:lstStyle/>
                    <a:p>
                      <a:pPr algn="l" fontAlgn="auto"/>
                      <a:r>
                        <a:rPr lang="en-US" sz="1800" dirty="0">
                          <a:effectLst/>
                        </a:rPr>
                        <a:t>​</a:t>
                      </a:r>
                      <a:endParaRPr lang="en-US" sz="1800" b="0" i="0" dirty="0">
                        <a:solidFill>
                          <a:srgbClr val="000000"/>
                        </a:solidFill>
                        <a:effectLst/>
                        <a:latin typeface="Century Gothic" panose="020B0502020202020204" pitchFamily="34" charset="0"/>
                      </a:endParaRPr>
                    </a:p>
                  </a:txBody>
                  <a:tcPr/>
                </a:tc>
                <a:tc>
                  <a:txBody>
                    <a:bodyPr/>
                    <a:lstStyle/>
                    <a:p>
                      <a:pPr algn="l" fontAlgn="base"/>
                      <a:r>
                        <a:rPr lang="en-US" sz="1600" dirty="0">
                          <a:effectLst/>
                        </a:rPr>
                        <a:t>JPG</a:t>
                      </a:r>
                      <a:endParaRPr lang="en-US" sz="1600" b="0" i="0">
                        <a:solidFill>
                          <a:srgbClr val="000000"/>
                        </a:solidFill>
                        <a:effectLst/>
                      </a:endParaRPr>
                    </a:p>
                  </a:txBody>
                  <a:tcPr/>
                </a:tc>
                <a:tc>
                  <a:txBody>
                    <a:bodyPr/>
                    <a:lstStyle/>
                    <a:p>
                      <a:pPr algn="l" fontAlgn="auto"/>
                      <a:r>
                        <a:rPr lang="en-US" sz="1600" u="none" strike="noStrike" dirty="0">
                          <a:effectLst/>
                        </a:rPr>
                        <a:t> my OneDrive</a:t>
                      </a:r>
                      <a:r>
                        <a:rPr lang="en-US" sz="1600" dirty="0">
                          <a:effectLst/>
                        </a:rPr>
                        <a:t>​</a:t>
                      </a:r>
                      <a:endParaRPr lang="en-US" sz="1600" b="0" i="0">
                        <a:solidFill>
                          <a:srgbClr val="000000"/>
                        </a:solidFill>
                        <a:effectLst/>
                        <a:latin typeface="Century Gothic" panose="020B0502020202020204"/>
                      </a:endParaRPr>
                    </a:p>
                  </a:txBody>
                  <a:tcPr/>
                </a:tc>
                <a:tc>
                  <a:txBody>
                    <a:bodyPr/>
                    <a:lstStyle/>
                    <a:p>
                      <a:pPr lvl="0" algn="l">
                        <a:buNone/>
                      </a:pPr>
                      <a:r>
                        <a:rPr lang="en-US" sz="1600" u="none" strike="noStrike" dirty="0">
                          <a:effectLst/>
                        </a:rPr>
                        <a:t>NA</a:t>
                      </a:r>
                      <a:endParaRPr lang="en-US" sz="1600" u="none" strike="noStrike" dirty="0">
                        <a:effectLst/>
                      </a:endParaRPr>
                    </a:p>
                  </a:txBody>
                  <a:tcPr/>
                </a:tc>
                <a:tc>
                  <a:txBody>
                    <a:bodyPr/>
                    <a:lstStyle/>
                    <a:p>
                      <a:pPr algn="l" fontAlgn="base"/>
                      <a:r>
                        <a:rPr lang="en-US" sz="1100" dirty="0">
                          <a:effectLst/>
                        </a:rPr>
                        <a:t>901 KB​</a:t>
                      </a:r>
                      <a:endParaRPr lang="en-US" sz="1100" b="0" i="0">
                        <a:solidFill>
                          <a:srgbClr val="000000"/>
                        </a:solidFill>
                        <a:effectLst/>
                      </a:endParaRPr>
                    </a:p>
                  </a:txBody>
                  <a:tcPr/>
                </a:tc>
                <a:tc>
                  <a:txBody>
                    <a:bodyPr/>
                    <a:lstStyle/>
                    <a:p>
                      <a:pPr algn="l" fontAlgn="auto"/>
                      <a:r>
                        <a:rPr lang="en-US" sz="1100" b="0" i="0" noProof="0" dirty="0">
                          <a:solidFill>
                            <a:srgbClr val="FF0000"/>
                          </a:solidFill>
                          <a:effectLst/>
                          <a:latin typeface="Arial" panose="020B0604020202020204"/>
                        </a:rPr>
                        <a:t>This image </a:t>
                      </a:r>
                      <a:r>
                        <a:rPr lang="en-US" sz="1100" b="0" i="0" noProof="0" dirty="0" err="1">
                          <a:solidFill>
                            <a:srgbClr val="FF0000"/>
                          </a:solidFill>
                          <a:effectLst/>
                          <a:latin typeface="Arial" panose="020B0604020202020204"/>
                        </a:rPr>
                        <a:t>i</a:t>
                      </a:r>
                      <a:r>
                        <a:rPr lang="en-US" sz="1100" b="0" i="0" noProof="0" dirty="0">
                          <a:solidFill>
                            <a:srgbClr val="FF0000"/>
                          </a:solidFill>
                          <a:effectLst/>
                          <a:latin typeface="Arial" panose="020B0604020202020204"/>
                        </a:rPr>
                        <a:t> it's suitable for the intended audience because it shows what I've been doing in the course, informing them of my skills and knowledge.</a:t>
                      </a:r>
                      <a:endParaRPr lang="en-US" sz="1100" b="0" i="0" noProof="0" dirty="0">
                        <a:solidFill>
                          <a:srgbClr val="FF0000"/>
                        </a:solidFill>
                        <a:effectLst/>
                        <a:latin typeface="Arial" panose="020B0604020202020204"/>
                      </a:endParaRPr>
                    </a:p>
                  </a:txBody>
                  <a:tcPr/>
                </a:tc>
              </a:tr>
              <a:tr h="514350">
                <a:tc>
                  <a:txBody>
                    <a:bodyPr/>
                    <a:lstStyle/>
                    <a:p>
                      <a:pPr lvl="0" algn="l">
                        <a:buNone/>
                      </a:pPr>
                      <a:r>
                        <a:rPr lang="en-US" sz="1800" b="0" i="0" u="none" strike="noStrike" noProof="0" dirty="0">
                          <a:solidFill>
                            <a:srgbClr val="000000"/>
                          </a:solidFill>
                          <a:effectLst/>
                          <a:latin typeface="Century Schoolbook" panose="02040604050505020304"/>
                        </a:rPr>
                        <a:t>10/5/2023</a:t>
                      </a:r>
                      <a:endParaRPr lang="en-US" dirty="0"/>
                    </a:p>
                  </a:txBody>
                  <a:tcPr/>
                </a:tc>
                <a:tc>
                  <a:txBody>
                    <a:bodyPr/>
                    <a:lstStyle/>
                    <a:p>
                      <a:pPr algn="l" fontAlgn="auto"/>
                      <a:r>
                        <a:rPr lang="en-US" sz="1800" dirty="0">
                          <a:effectLst/>
                        </a:rPr>
                        <a:t>​</a:t>
                      </a:r>
                      <a:endParaRPr lang="en-US" sz="1800" b="0" i="0" dirty="0">
                        <a:solidFill>
                          <a:srgbClr val="000000"/>
                        </a:solidFill>
                        <a:effectLst/>
                        <a:latin typeface="Century Gothic" panose="020B0502020202020204" pitchFamily="34" charset="0"/>
                      </a:endParaRPr>
                    </a:p>
                  </a:txBody>
                  <a:tcPr/>
                </a:tc>
                <a:tc>
                  <a:txBody>
                    <a:bodyPr/>
                    <a:lstStyle/>
                    <a:p>
                      <a:pPr algn="l" fontAlgn="base"/>
                      <a:r>
                        <a:rPr lang="en-US" sz="1600" dirty="0">
                          <a:effectLst/>
                        </a:rPr>
                        <a:t>PNG​</a:t>
                      </a:r>
                      <a:endParaRPr lang="en-US" sz="1600" b="0" i="0">
                        <a:solidFill>
                          <a:srgbClr val="000000"/>
                        </a:solidFill>
                        <a:effectLst/>
                      </a:endParaRPr>
                    </a:p>
                  </a:txBody>
                  <a:tcPr/>
                </a:tc>
                <a:tc>
                  <a:txBody>
                    <a:bodyPr/>
                    <a:lstStyle/>
                    <a:p>
                      <a:pPr algn="l" fontAlgn="auto"/>
                      <a:r>
                        <a:rPr lang="en-US" sz="1600" u="none" strike="noStrike" dirty="0">
                          <a:effectLst/>
                        </a:rPr>
                        <a:t>my OneDrive</a:t>
                      </a:r>
                      <a:r>
                        <a:rPr lang="en-US" sz="1600" dirty="0">
                          <a:effectLst/>
                        </a:rPr>
                        <a:t>​</a:t>
                      </a:r>
                      <a:endParaRPr lang="en-US" sz="1600" b="0" i="0">
                        <a:solidFill>
                          <a:srgbClr val="000000"/>
                        </a:solidFill>
                        <a:effectLst/>
                        <a:latin typeface="Century Gothic" panose="020B0502020202020204"/>
                      </a:endParaRPr>
                    </a:p>
                  </a:txBody>
                  <a:tcPr/>
                </a:tc>
                <a:tc>
                  <a:txBody>
                    <a:bodyPr/>
                    <a:lstStyle/>
                    <a:p>
                      <a:pPr lvl="0" algn="l">
                        <a:buNone/>
                      </a:pPr>
                      <a:r>
                        <a:rPr lang="en-US" sz="1600" u="none" strike="noStrike" dirty="0">
                          <a:effectLst/>
                        </a:rPr>
                        <a:t>NA</a:t>
                      </a:r>
                      <a:endParaRPr lang="en-US" sz="1600" u="none"/>
                    </a:p>
                  </a:txBody>
                  <a:tcPr/>
                </a:tc>
                <a:tc>
                  <a:txBody>
                    <a:bodyPr/>
                    <a:lstStyle/>
                    <a:p>
                      <a:pPr algn="l" fontAlgn="base"/>
                      <a:r>
                        <a:rPr lang="en-US" sz="1100" dirty="0">
                          <a:effectLst/>
                        </a:rPr>
                        <a:t>433 KB​</a:t>
                      </a:r>
                      <a:endParaRPr lang="en-US" sz="1100" b="0" i="0">
                        <a:solidFill>
                          <a:srgbClr val="000000"/>
                        </a:solidFill>
                        <a:effectLst/>
                      </a:endParaRPr>
                    </a:p>
                  </a:txBody>
                  <a:tcPr/>
                </a:tc>
                <a:tc>
                  <a:txBody>
                    <a:bodyPr/>
                    <a:lstStyle/>
                    <a:p>
                      <a:pPr algn="l" fontAlgn="auto"/>
                      <a:r>
                        <a:rPr lang="en-US" sz="1100" noProof="0" dirty="0">
                          <a:solidFill>
                            <a:srgbClr val="FF0000"/>
                          </a:solidFill>
                          <a:effectLst/>
                          <a:latin typeface="Arial" panose="020B0604020202020204"/>
                        </a:rPr>
                        <a:t>This favicon well make My Portfolio look more professional for employers or apprenticeships; this makes it suitable for the target audience because it show the relevance of My Portfolio to them straight away with this catching favicon.</a:t>
                      </a:r>
                      <a:endParaRPr lang="en-US" sz="1100" noProof="0" dirty="0">
                        <a:solidFill>
                          <a:srgbClr val="FF0000"/>
                        </a:solidFill>
                        <a:effectLst/>
                        <a:latin typeface="Arial" panose="020B0604020202020204"/>
                      </a:endParaRPr>
                    </a:p>
                  </a:txBody>
                  <a:tcPr/>
                </a:tc>
              </a:tr>
              <a:tr h="628650">
                <a:tc>
                  <a:txBody>
                    <a:bodyPr/>
                    <a:lstStyle/>
                    <a:p>
                      <a:pPr algn="l" fontAlgn="base"/>
                      <a:r>
                        <a:rPr lang="en-US" sz="1800" dirty="0">
                          <a:effectLst/>
                        </a:rPr>
                        <a:t>9/10/22​</a:t>
                      </a:r>
                      <a:endParaRPr lang="en-US" b="0" i="0" dirty="0">
                        <a:solidFill>
                          <a:srgbClr val="000000"/>
                        </a:solidFill>
                        <a:effectLst/>
                      </a:endParaRPr>
                    </a:p>
                  </a:txBody>
                  <a:tcPr/>
                </a:tc>
                <a:tc>
                  <a:txBody>
                    <a:bodyPr/>
                    <a:lstStyle/>
                    <a:p>
                      <a:pPr algn="l" fontAlgn="auto"/>
                      <a:r>
                        <a:rPr lang="en-US" sz="1800" dirty="0">
                          <a:effectLst/>
                        </a:rPr>
                        <a:t>​</a:t>
                      </a:r>
                      <a:endParaRPr lang="en-US" sz="1800" b="0" i="0" dirty="0">
                        <a:solidFill>
                          <a:srgbClr val="000000"/>
                        </a:solidFill>
                        <a:effectLst/>
                        <a:latin typeface="Century Gothic" panose="020B0502020202020204" pitchFamily="34" charset="0"/>
                      </a:endParaRPr>
                    </a:p>
                  </a:txBody>
                  <a:tcPr/>
                </a:tc>
                <a:tc>
                  <a:txBody>
                    <a:bodyPr/>
                    <a:lstStyle/>
                    <a:p>
                      <a:pPr algn="l" fontAlgn="base"/>
                      <a:r>
                        <a:rPr lang="en-US" sz="1600" dirty="0">
                          <a:effectLst/>
                        </a:rPr>
                        <a:t>JPG​</a:t>
                      </a:r>
                      <a:endParaRPr lang="en-US" sz="1600" b="0" i="0">
                        <a:solidFill>
                          <a:srgbClr val="000000"/>
                        </a:solidFill>
                        <a:effectLst/>
                      </a:endParaRPr>
                    </a:p>
                  </a:txBody>
                  <a:tcPr/>
                </a:tc>
                <a:tc>
                  <a:txBody>
                    <a:bodyPr/>
                    <a:lstStyle/>
                    <a:p>
                      <a:pPr algn="l" fontAlgn="base"/>
                      <a:r>
                        <a:rPr lang="en-US" sz="1600" u="none" strike="noStrike" dirty="0">
                          <a:effectLst/>
                        </a:rPr>
                        <a:t>My OneDrive</a:t>
                      </a:r>
                      <a:r>
                        <a:rPr lang="en-US" sz="1600" dirty="0">
                          <a:effectLst/>
                        </a:rPr>
                        <a:t>​</a:t>
                      </a:r>
                      <a:endParaRPr lang="en-US" sz="1600" b="0" i="0">
                        <a:solidFill>
                          <a:srgbClr val="000000"/>
                        </a:solidFill>
                        <a:effectLst/>
                      </a:endParaRPr>
                    </a:p>
                  </a:txBody>
                  <a:tcPr/>
                </a:tc>
                <a:tc>
                  <a:txBody>
                    <a:bodyPr/>
                    <a:lstStyle/>
                    <a:p>
                      <a:pPr algn="l" fontAlgn="base"/>
                      <a:r>
                        <a:rPr lang="en-US" sz="1600" dirty="0">
                          <a:effectLst/>
                        </a:rPr>
                        <a:t>NA​</a:t>
                      </a:r>
                      <a:endParaRPr lang="en-US" sz="1600" b="0" i="0">
                        <a:solidFill>
                          <a:srgbClr val="000000"/>
                        </a:solidFill>
                        <a:effectLst/>
                      </a:endParaRPr>
                    </a:p>
                  </a:txBody>
                  <a:tcPr/>
                </a:tc>
                <a:tc>
                  <a:txBody>
                    <a:bodyPr/>
                    <a:lstStyle/>
                    <a:p>
                      <a:pPr algn="l" fontAlgn="base"/>
                      <a:r>
                        <a:rPr lang="en-US" sz="1100" dirty="0">
                          <a:effectLst/>
                        </a:rPr>
                        <a:t>649 KB​</a:t>
                      </a:r>
                      <a:endParaRPr lang="en-US" sz="1100" b="0" i="0">
                        <a:solidFill>
                          <a:srgbClr val="000000"/>
                        </a:solidFill>
                        <a:effectLst/>
                      </a:endParaRPr>
                    </a:p>
                  </a:txBody>
                  <a:tcPr/>
                </a:tc>
                <a:tc>
                  <a:txBody>
                    <a:bodyPr/>
                    <a:lstStyle/>
                    <a:p>
                      <a:pPr algn="l" fontAlgn="auto"/>
                      <a:r>
                        <a:rPr lang="en-US" sz="1200" b="0" i="0" noProof="0" dirty="0">
                          <a:solidFill>
                            <a:srgbClr val="FF0000"/>
                          </a:solidFill>
                          <a:effectLst/>
                          <a:latin typeface="Arial" panose="020B0604020202020204"/>
                        </a:rPr>
                        <a:t>This image is suitable because it Shows what I am interested in, and my skills to demonstrate my skills to the audience.</a:t>
                      </a:r>
                      <a:endParaRPr lang="en-US" sz="1200" b="0" i="0" noProof="0" dirty="0">
                        <a:solidFill>
                          <a:srgbClr val="FF0000"/>
                        </a:solidFill>
                        <a:effectLst/>
                        <a:latin typeface="Arial" panose="020B0604020202020204"/>
                      </a:endParaRPr>
                    </a:p>
                  </a:txBody>
                  <a:tcPr/>
                </a:tc>
              </a:tr>
              <a:tr h="571500">
                <a:tc>
                  <a:txBody>
                    <a:bodyPr/>
                    <a:lstStyle/>
                    <a:p>
                      <a:pPr lvl="0" algn="l">
                        <a:buNone/>
                      </a:pPr>
                      <a:r>
                        <a:rPr lang="en-US" sz="1800" b="0" i="0" u="none" strike="noStrike" noProof="0" dirty="0">
                          <a:solidFill>
                            <a:srgbClr val="000000"/>
                          </a:solidFill>
                          <a:effectLst/>
                          <a:latin typeface="Century Schoolbook" panose="02040604050505020304"/>
                        </a:rPr>
                        <a:t>9/10/22 </a:t>
                      </a:r>
                      <a:endParaRPr lang="en-US" dirty="0"/>
                    </a:p>
                  </a:txBody>
                  <a:tcPr/>
                </a:tc>
                <a:tc>
                  <a:txBody>
                    <a:bodyPr/>
                    <a:lstStyle/>
                    <a:p>
                      <a:pPr algn="l" fontAlgn="auto"/>
                      <a:r>
                        <a:rPr lang="en-US" sz="1800" dirty="0">
                          <a:effectLst/>
                        </a:rPr>
                        <a:t>​</a:t>
                      </a:r>
                      <a:endParaRPr lang="en-US" sz="1800" b="0" i="0" dirty="0">
                        <a:solidFill>
                          <a:srgbClr val="000000"/>
                        </a:solidFill>
                        <a:effectLst/>
                        <a:latin typeface="Century Gothic" panose="020B0502020202020204" pitchFamily="34" charset="0"/>
                      </a:endParaRPr>
                    </a:p>
                  </a:txBody>
                  <a:tcPr/>
                </a:tc>
                <a:tc>
                  <a:txBody>
                    <a:bodyPr/>
                    <a:lstStyle/>
                    <a:p>
                      <a:pPr algn="l" fontAlgn="base"/>
                      <a:r>
                        <a:rPr lang="en-US" sz="1600" dirty="0">
                          <a:effectLst/>
                        </a:rPr>
                        <a:t>JPG​</a:t>
                      </a:r>
                      <a:endParaRPr lang="en-US" sz="1600" b="0" i="0">
                        <a:solidFill>
                          <a:srgbClr val="000000"/>
                        </a:solidFill>
                        <a:effectLst/>
                      </a:endParaRPr>
                    </a:p>
                  </a:txBody>
                  <a:tcPr/>
                </a:tc>
                <a:tc>
                  <a:txBody>
                    <a:bodyPr/>
                    <a:lstStyle/>
                    <a:p>
                      <a:pPr algn="l" fontAlgn="base"/>
                      <a:r>
                        <a:rPr lang="en-US" sz="1600" u="none" strike="noStrike" dirty="0">
                          <a:effectLst/>
                        </a:rPr>
                        <a:t>My OneDrive</a:t>
                      </a:r>
                      <a:r>
                        <a:rPr lang="en-US" sz="1600" dirty="0">
                          <a:effectLst/>
                        </a:rPr>
                        <a:t>​</a:t>
                      </a:r>
                      <a:endParaRPr lang="en-US" sz="1600" b="0" i="0">
                        <a:solidFill>
                          <a:srgbClr val="000000"/>
                        </a:solidFill>
                        <a:effectLst/>
                      </a:endParaRPr>
                    </a:p>
                  </a:txBody>
                  <a:tcPr/>
                </a:tc>
                <a:tc>
                  <a:txBody>
                    <a:bodyPr/>
                    <a:lstStyle/>
                    <a:p>
                      <a:pPr algn="l" fontAlgn="base"/>
                      <a:r>
                        <a:rPr lang="en-US" sz="1600" dirty="0">
                          <a:effectLst/>
                        </a:rPr>
                        <a:t>NA​</a:t>
                      </a:r>
                      <a:endParaRPr lang="en-US" sz="1600" b="0" i="0">
                        <a:solidFill>
                          <a:srgbClr val="000000"/>
                        </a:solidFill>
                        <a:effectLst/>
                      </a:endParaRPr>
                    </a:p>
                  </a:txBody>
                  <a:tcPr/>
                </a:tc>
                <a:tc>
                  <a:txBody>
                    <a:bodyPr/>
                    <a:lstStyle/>
                    <a:p>
                      <a:pPr algn="l" fontAlgn="base"/>
                      <a:r>
                        <a:rPr lang="en-US" sz="1100" dirty="0">
                          <a:effectLst/>
                        </a:rPr>
                        <a:t>666KB​</a:t>
                      </a:r>
                      <a:endParaRPr lang="en-US" sz="1100" b="0" i="0">
                        <a:solidFill>
                          <a:srgbClr val="000000"/>
                        </a:solidFill>
                        <a:effectLst/>
                      </a:endParaRPr>
                    </a:p>
                  </a:txBody>
                  <a:tcPr/>
                </a:tc>
                <a:tc>
                  <a:txBody>
                    <a:bodyPr/>
                    <a:lstStyle/>
                    <a:p>
                      <a:pPr algn="l" fontAlgn="auto"/>
                      <a:r>
                        <a:rPr lang="en-US" sz="1200" b="0" i="0" noProof="0" dirty="0">
                          <a:solidFill>
                            <a:srgbClr val="FF0000"/>
                          </a:solidFill>
                          <a:effectLst/>
                          <a:latin typeface="Arial" panose="020B0604020202020204"/>
                        </a:rPr>
                        <a:t>This image is suitable because it shows what I like doing and my interests to educate my audience on my skills and show two apprenticeships.</a:t>
                      </a:r>
                      <a:endParaRPr lang="en-US" sz="1200" b="0" i="0" noProof="0" dirty="0">
                        <a:solidFill>
                          <a:srgbClr val="FF0000"/>
                        </a:solidFill>
                        <a:effectLst/>
                        <a:latin typeface="Arial" panose="020B0604020202020204"/>
                      </a:endParaRPr>
                    </a:p>
                  </a:txBody>
                  <a:tcPr/>
                </a:tc>
              </a:tr>
              <a:tr h="571500">
                <a:tc>
                  <a:txBody>
                    <a:bodyPr/>
                    <a:lstStyle/>
                    <a:p>
                      <a:pPr lvl="0" algn="l">
                        <a:buNone/>
                      </a:pPr>
                      <a:r>
                        <a:rPr lang="en-US" sz="1800" b="0" i="0" u="none" strike="noStrike" noProof="0" dirty="0">
                          <a:solidFill>
                            <a:srgbClr val="000000"/>
                          </a:solidFill>
                          <a:effectLst/>
                          <a:latin typeface="Century Schoolbook" panose="02040604050505020304"/>
                        </a:rPr>
                        <a:t>9/10/22 </a:t>
                      </a:r>
                      <a:endParaRPr lang="en-US" dirty="0"/>
                    </a:p>
                  </a:txBody>
                  <a:tcPr/>
                </a:tc>
                <a:tc>
                  <a:txBody>
                    <a:bodyPr/>
                    <a:lstStyle/>
                    <a:p>
                      <a:pPr algn="l" fontAlgn="auto"/>
                      <a:r>
                        <a:rPr lang="en-US" sz="1800" dirty="0">
                          <a:effectLst/>
                        </a:rPr>
                        <a:t>​</a:t>
                      </a:r>
                      <a:endParaRPr lang="en-US" sz="1800" b="0" i="0" dirty="0">
                        <a:solidFill>
                          <a:srgbClr val="000000"/>
                        </a:solidFill>
                        <a:effectLst/>
                        <a:latin typeface="Century Gothic" panose="020B0502020202020204" pitchFamily="34" charset="0"/>
                      </a:endParaRPr>
                    </a:p>
                  </a:txBody>
                  <a:tcPr/>
                </a:tc>
                <a:tc>
                  <a:txBody>
                    <a:bodyPr/>
                    <a:lstStyle/>
                    <a:p>
                      <a:pPr algn="l" fontAlgn="base"/>
                      <a:r>
                        <a:rPr lang="en-US" sz="1600" dirty="0">
                          <a:effectLst/>
                        </a:rPr>
                        <a:t>JPG​</a:t>
                      </a:r>
                      <a:endParaRPr lang="en-US" sz="1600" b="0" i="0">
                        <a:solidFill>
                          <a:srgbClr val="000000"/>
                        </a:solidFill>
                        <a:effectLst/>
                      </a:endParaRPr>
                    </a:p>
                  </a:txBody>
                  <a:tcPr/>
                </a:tc>
                <a:tc>
                  <a:txBody>
                    <a:bodyPr/>
                    <a:lstStyle/>
                    <a:p>
                      <a:pPr algn="l" fontAlgn="base"/>
                      <a:r>
                        <a:rPr lang="en-US" sz="1600" u="none" strike="noStrike" dirty="0">
                          <a:effectLst/>
                        </a:rPr>
                        <a:t>My OneDrive</a:t>
                      </a:r>
                      <a:r>
                        <a:rPr lang="en-US" sz="1600" dirty="0">
                          <a:effectLst/>
                        </a:rPr>
                        <a:t>​</a:t>
                      </a:r>
                      <a:endParaRPr lang="en-US" sz="1600" b="0" i="0">
                        <a:solidFill>
                          <a:srgbClr val="000000"/>
                        </a:solidFill>
                        <a:effectLst/>
                      </a:endParaRPr>
                    </a:p>
                  </a:txBody>
                  <a:tcPr/>
                </a:tc>
                <a:tc>
                  <a:txBody>
                    <a:bodyPr/>
                    <a:lstStyle/>
                    <a:p>
                      <a:pPr algn="l" fontAlgn="base"/>
                      <a:r>
                        <a:rPr lang="en-US" sz="1600" dirty="0">
                          <a:effectLst/>
                        </a:rPr>
                        <a:t>NA​</a:t>
                      </a:r>
                      <a:endParaRPr lang="en-US" sz="1600" b="0" i="0">
                        <a:solidFill>
                          <a:srgbClr val="000000"/>
                        </a:solidFill>
                        <a:effectLst/>
                      </a:endParaRPr>
                    </a:p>
                  </a:txBody>
                  <a:tcPr/>
                </a:tc>
                <a:tc>
                  <a:txBody>
                    <a:bodyPr/>
                    <a:lstStyle/>
                    <a:p>
                      <a:pPr algn="l" fontAlgn="base"/>
                      <a:r>
                        <a:rPr lang="en-US" sz="1100" dirty="0">
                          <a:effectLst/>
                        </a:rPr>
                        <a:t>731KB​</a:t>
                      </a:r>
                      <a:endParaRPr lang="en-US" sz="1100" b="0" i="0">
                        <a:solidFill>
                          <a:srgbClr val="000000"/>
                        </a:solidFill>
                        <a:effectLst/>
                      </a:endParaRPr>
                    </a:p>
                  </a:txBody>
                  <a:tcPr/>
                </a:tc>
                <a:tc>
                  <a:txBody>
                    <a:bodyPr/>
                    <a:lstStyle/>
                    <a:p>
                      <a:pPr algn="l" fontAlgn="auto"/>
                      <a:r>
                        <a:rPr lang="en-US" sz="1200" dirty="0">
                          <a:solidFill>
                            <a:srgbClr val="FF0000"/>
                          </a:solidFill>
                          <a:effectLst/>
                          <a:latin typeface="Arial" panose="020B0604020202020204"/>
                        </a:rPr>
                        <a:t>​</a:t>
                      </a:r>
                      <a:r>
                        <a:rPr lang="en-US" sz="1200" b="0" i="0" noProof="0" dirty="0">
                          <a:solidFill>
                            <a:srgbClr val="FF0000"/>
                          </a:solidFill>
                          <a:effectLst/>
                          <a:latin typeface="Arial" panose="020B0604020202020204"/>
                        </a:rPr>
                        <a:t> this image shows my skills and interests to the audience this is necessary to show what my skills are, so they employ me.</a:t>
                      </a:r>
                      <a:endParaRPr lang="en-US" sz="1200" b="0" i="0" noProof="0" dirty="0">
                        <a:solidFill>
                          <a:srgbClr val="FF0000"/>
                        </a:solidFill>
                        <a:effectLst/>
                        <a:latin typeface="Arial" panose="020B0604020202020204"/>
                      </a:endParaRPr>
                    </a:p>
                  </a:txBody>
                  <a:tcPr/>
                </a:tc>
              </a:tr>
              <a:tr h="600075">
                <a:tc>
                  <a:txBody>
                    <a:bodyPr/>
                    <a:lstStyle/>
                    <a:p>
                      <a:pPr lvl="0" algn="l">
                        <a:buNone/>
                      </a:pPr>
                      <a:r>
                        <a:rPr lang="en-US" sz="1800" b="0" i="0" u="none" strike="noStrike" noProof="0" dirty="0">
                          <a:solidFill>
                            <a:srgbClr val="000000"/>
                          </a:solidFill>
                          <a:effectLst/>
                          <a:latin typeface="Century Schoolbook" panose="02040604050505020304"/>
                        </a:rPr>
                        <a:t>10/5/2023</a:t>
                      </a:r>
                      <a:endParaRPr lang="en-US" sz="1800" dirty="0">
                        <a:effectLst/>
                      </a:endParaRPr>
                    </a:p>
                  </a:txBody>
                  <a:tcPr/>
                </a:tc>
                <a:tc>
                  <a:txBody>
                    <a:bodyPr/>
                    <a:lstStyle/>
                    <a:p>
                      <a:pPr algn="l" fontAlgn="auto"/>
                      <a:r>
                        <a:rPr lang="en-US" sz="1800" dirty="0">
                          <a:effectLst/>
                        </a:rPr>
                        <a:t>​</a:t>
                      </a:r>
                      <a:endParaRPr lang="en-US" sz="1800" b="0" i="0" dirty="0">
                        <a:solidFill>
                          <a:srgbClr val="000000"/>
                        </a:solidFill>
                        <a:effectLst/>
                        <a:latin typeface="Century Gothic" panose="020B0502020202020204" pitchFamily="34" charset="0"/>
                      </a:endParaRPr>
                    </a:p>
                  </a:txBody>
                  <a:tcPr/>
                </a:tc>
                <a:tc>
                  <a:txBody>
                    <a:bodyPr/>
                    <a:lstStyle/>
                    <a:p>
                      <a:pPr algn="l" fontAlgn="base"/>
                      <a:r>
                        <a:rPr lang="en-US" sz="1600" dirty="0">
                          <a:effectLst/>
                        </a:rPr>
                        <a:t>PNG</a:t>
                      </a:r>
                      <a:endParaRPr lang="en-US" sz="1600" b="0" i="0">
                        <a:solidFill>
                          <a:srgbClr val="000000"/>
                        </a:solidFill>
                        <a:effectLst/>
                      </a:endParaRPr>
                    </a:p>
                  </a:txBody>
                  <a:tcPr/>
                </a:tc>
                <a:tc>
                  <a:txBody>
                    <a:bodyPr/>
                    <a:lstStyle/>
                    <a:p>
                      <a:pPr algn="l" fontAlgn="base"/>
                      <a:r>
                        <a:rPr lang="en-US" sz="1600" u="none" strike="noStrike" dirty="0">
                          <a:effectLst/>
                        </a:rPr>
                        <a:t>My OneDrive</a:t>
                      </a:r>
                      <a:r>
                        <a:rPr lang="en-US" sz="1600" dirty="0">
                          <a:effectLst/>
                        </a:rPr>
                        <a:t>​</a:t>
                      </a:r>
                      <a:endParaRPr lang="en-US" sz="1600" b="0" i="0">
                        <a:solidFill>
                          <a:srgbClr val="000000"/>
                        </a:solidFill>
                        <a:effectLst/>
                      </a:endParaRPr>
                    </a:p>
                  </a:txBody>
                  <a:tcPr/>
                </a:tc>
                <a:tc>
                  <a:txBody>
                    <a:bodyPr/>
                    <a:lstStyle/>
                    <a:p>
                      <a:pPr lvl="0" algn="l">
                        <a:buNone/>
                      </a:pPr>
                      <a:r>
                        <a:rPr lang="en-US" sz="1600" dirty="0">
                          <a:effectLst/>
                        </a:rPr>
                        <a:t>NA​</a:t>
                      </a:r>
                      <a:endParaRPr lang="en-US" sz="1600" b="0" i="0">
                        <a:solidFill>
                          <a:srgbClr val="000000"/>
                        </a:solidFill>
                        <a:effectLst/>
                      </a:endParaRPr>
                    </a:p>
                  </a:txBody>
                  <a:tcPr/>
                </a:tc>
                <a:tc>
                  <a:txBody>
                    <a:bodyPr/>
                    <a:lstStyle/>
                    <a:p>
                      <a:pPr algn="l" fontAlgn="base"/>
                      <a:r>
                        <a:rPr lang="en-US" sz="1100" dirty="0">
                          <a:effectLst/>
                        </a:rPr>
                        <a:t>1.38MB</a:t>
                      </a:r>
                      <a:endParaRPr lang="en-US" sz="1100" b="0" i="0">
                        <a:solidFill>
                          <a:srgbClr val="000000"/>
                        </a:solidFill>
                        <a:effectLst/>
                      </a:endParaRPr>
                    </a:p>
                  </a:txBody>
                  <a:tcPr/>
                </a:tc>
                <a:tc>
                  <a:txBody>
                    <a:bodyPr/>
                    <a:lstStyle/>
                    <a:p>
                      <a:pPr algn="l" fontAlgn="auto"/>
                      <a:r>
                        <a:rPr lang="en-US" sz="1200" b="0" i="0" noProof="0" dirty="0">
                          <a:solidFill>
                            <a:srgbClr val="FF0000"/>
                          </a:solidFill>
                          <a:effectLst/>
                          <a:latin typeface="Arial" panose="020B0604020202020204"/>
                        </a:rPr>
                        <a:t>this image is suitable for the audience because it displays my workshop and skill to interest employers in me and my skills.</a:t>
                      </a:r>
                      <a:endParaRPr lang="en-US" sz="1200" b="0" i="0" noProof="0" dirty="0">
                        <a:solidFill>
                          <a:srgbClr val="FF0000"/>
                        </a:solidFill>
                        <a:effectLst/>
                        <a:latin typeface="Arial" panose="020B0604020202020204"/>
                      </a:endParaRPr>
                    </a:p>
                  </a:txBody>
                  <a:tcPr/>
                </a:tc>
              </a:tr>
              <a:tr h="600075">
                <a:tc>
                  <a:txBody>
                    <a:bodyPr/>
                    <a:lstStyle/>
                    <a:p>
                      <a:pPr algn="l" fontAlgn="base"/>
                      <a:r>
                        <a:rPr lang="en-US" sz="1800" dirty="0">
                          <a:effectLst/>
                        </a:rPr>
                        <a:t>7/10/22​</a:t>
                      </a:r>
                      <a:endParaRPr lang="en-US" b="0" i="0" dirty="0">
                        <a:solidFill>
                          <a:srgbClr val="000000"/>
                        </a:solidFill>
                        <a:effectLst/>
                      </a:endParaRPr>
                    </a:p>
                  </a:txBody>
                  <a:tcPr/>
                </a:tc>
                <a:tc>
                  <a:txBody>
                    <a:bodyPr/>
                    <a:lstStyle/>
                    <a:p>
                      <a:pPr algn="l" fontAlgn="auto"/>
                      <a:r>
                        <a:rPr lang="en-US" sz="1800" dirty="0">
                          <a:effectLst/>
                        </a:rPr>
                        <a:t>​</a:t>
                      </a:r>
                      <a:endParaRPr lang="en-US" sz="1800" b="0" i="0" dirty="0">
                        <a:solidFill>
                          <a:srgbClr val="000000"/>
                        </a:solidFill>
                        <a:effectLst/>
                        <a:latin typeface="Century Gothic" panose="020B0502020202020204" pitchFamily="34" charset="0"/>
                      </a:endParaRPr>
                    </a:p>
                  </a:txBody>
                  <a:tcPr/>
                </a:tc>
                <a:tc>
                  <a:txBody>
                    <a:bodyPr/>
                    <a:lstStyle/>
                    <a:p>
                      <a:pPr algn="l" fontAlgn="base"/>
                      <a:r>
                        <a:rPr lang="en-US" sz="1600" dirty="0">
                          <a:effectLst/>
                        </a:rPr>
                        <a:t>JPG​</a:t>
                      </a:r>
                      <a:endParaRPr lang="en-US" sz="1600" b="0" i="0">
                        <a:solidFill>
                          <a:srgbClr val="000000"/>
                        </a:solidFill>
                        <a:effectLst/>
                      </a:endParaRPr>
                    </a:p>
                  </a:txBody>
                  <a:tcPr/>
                </a:tc>
                <a:tc>
                  <a:txBody>
                    <a:bodyPr/>
                    <a:lstStyle/>
                    <a:p>
                      <a:pPr algn="l" fontAlgn="base"/>
                      <a:r>
                        <a:rPr lang="en-US" sz="1600" u="none" strike="noStrike" dirty="0">
                          <a:effectLst/>
                        </a:rPr>
                        <a:t>My OneDrive</a:t>
                      </a:r>
                      <a:r>
                        <a:rPr lang="en-US" sz="1600" dirty="0">
                          <a:effectLst/>
                        </a:rPr>
                        <a:t>​</a:t>
                      </a:r>
                      <a:endParaRPr lang="en-US" sz="1600" b="0" i="0">
                        <a:solidFill>
                          <a:srgbClr val="000000"/>
                        </a:solidFill>
                        <a:effectLst/>
                      </a:endParaRPr>
                    </a:p>
                  </a:txBody>
                  <a:tcPr/>
                </a:tc>
                <a:tc>
                  <a:txBody>
                    <a:bodyPr/>
                    <a:lstStyle/>
                    <a:p>
                      <a:pPr algn="l" fontAlgn="base"/>
                      <a:r>
                        <a:rPr lang="en-US" sz="1600" dirty="0">
                          <a:effectLst/>
                        </a:rPr>
                        <a:t>NA​</a:t>
                      </a:r>
                      <a:endParaRPr lang="en-US" sz="1600" b="0" i="0">
                        <a:solidFill>
                          <a:srgbClr val="000000"/>
                        </a:solidFill>
                        <a:effectLst/>
                      </a:endParaRPr>
                    </a:p>
                  </a:txBody>
                  <a:tcPr/>
                </a:tc>
                <a:tc>
                  <a:txBody>
                    <a:bodyPr/>
                    <a:lstStyle/>
                    <a:p>
                      <a:pPr algn="l" fontAlgn="base"/>
                      <a:r>
                        <a:rPr lang="en-US" sz="1100" dirty="0">
                          <a:effectLst/>
                        </a:rPr>
                        <a:t>583KB​</a:t>
                      </a:r>
                      <a:endParaRPr lang="en-US" sz="1100" b="0" i="0">
                        <a:solidFill>
                          <a:srgbClr val="000000"/>
                        </a:solidFill>
                        <a:effectLst/>
                      </a:endParaRPr>
                    </a:p>
                  </a:txBody>
                  <a:tcPr/>
                </a:tc>
                <a:tc>
                  <a:txBody>
                    <a:bodyPr/>
                    <a:lstStyle/>
                    <a:p>
                      <a:pPr algn="l" fontAlgn="auto"/>
                      <a:r>
                        <a:rPr lang="en-US" sz="1200" dirty="0">
                          <a:solidFill>
                            <a:srgbClr val="FF0000"/>
                          </a:solidFill>
                          <a:effectLst/>
                          <a:latin typeface="Arial" panose="020B0604020202020204"/>
                        </a:rPr>
                        <a:t>​</a:t>
                      </a:r>
                      <a:r>
                        <a:rPr lang="en-US" sz="1200" b="0" i="0" noProof="0" dirty="0">
                          <a:solidFill>
                            <a:srgbClr val="FF0000"/>
                          </a:solidFill>
                          <a:effectLst/>
                          <a:latin typeface="Arial" panose="020B0604020202020204"/>
                        </a:rPr>
                        <a:t> this image shows my unique workshop for the audience in a suitable way to attract the target audience.</a:t>
                      </a:r>
                      <a:endParaRPr lang="en-US" sz="1200" b="0" i="0" noProof="0" dirty="0">
                        <a:solidFill>
                          <a:srgbClr val="FF0000"/>
                        </a:solidFill>
                        <a:effectLst/>
                        <a:latin typeface="Arial" panose="020B0604020202020204"/>
                      </a:endParaRPr>
                    </a:p>
                  </a:txBody>
                  <a:tcPr/>
                </a:tc>
              </a:tr>
              <a:tr h="600075">
                <a:tc>
                  <a:txBody>
                    <a:bodyPr/>
                    <a:lstStyle/>
                    <a:p>
                      <a:pPr lvl="0" algn="l">
                        <a:buNone/>
                      </a:pPr>
                      <a:r>
                        <a:rPr lang="en-US" sz="1800" dirty="0">
                          <a:effectLst/>
                        </a:rPr>
                        <a:t>10/5/2023</a:t>
                      </a:r>
                      <a:endParaRPr lang="en-US" sz="1800" dirty="0">
                        <a:effectLst/>
                      </a:endParaRPr>
                    </a:p>
                  </a:txBody>
                  <a:tcPr/>
                </a:tc>
                <a:tc>
                  <a:txBody>
                    <a:bodyPr/>
                    <a:lstStyle/>
                    <a:p>
                      <a:pPr lvl="0" algn="l">
                        <a:buNone/>
                      </a:pPr>
                      <a:endParaRPr lang="en-US" sz="1800">
                        <a:effectLst/>
                      </a:endParaRPr>
                    </a:p>
                  </a:txBody>
                  <a:tcPr/>
                </a:tc>
                <a:tc>
                  <a:txBody>
                    <a:bodyPr/>
                    <a:lstStyle/>
                    <a:p>
                      <a:pPr lvl="0" algn="l">
                        <a:buNone/>
                      </a:pPr>
                      <a:r>
                        <a:rPr lang="en-US" sz="1600" dirty="0">
                          <a:effectLst/>
                        </a:rPr>
                        <a:t>JPG</a:t>
                      </a:r>
                      <a:endParaRPr lang="en-US" sz="1600" dirty="0">
                        <a:effectLst/>
                      </a:endParaRPr>
                    </a:p>
                  </a:txBody>
                  <a:tcPr/>
                </a:tc>
                <a:tc>
                  <a:txBody>
                    <a:bodyPr/>
                    <a:lstStyle/>
                    <a:p>
                      <a:pPr lvl="0" algn="l">
                        <a:buNone/>
                      </a:pPr>
                      <a:r>
                        <a:rPr lang="en-US" sz="1600" b="0" i="0" u="none" strike="noStrike" noProof="0" dirty="0">
                          <a:solidFill>
                            <a:srgbClr val="000000"/>
                          </a:solidFill>
                          <a:effectLst/>
                          <a:latin typeface="Century Schoolbook" panose="02040604050505020304"/>
                        </a:rPr>
                        <a:t>My OneDrive</a:t>
                      </a:r>
                      <a:endParaRPr lang="en-US" sz="1600"/>
                    </a:p>
                  </a:txBody>
                  <a:tcPr/>
                </a:tc>
                <a:tc>
                  <a:txBody>
                    <a:bodyPr/>
                    <a:lstStyle/>
                    <a:p>
                      <a:pPr lvl="0" algn="l">
                        <a:buNone/>
                      </a:pPr>
                      <a:r>
                        <a:rPr lang="en-US" sz="1600" dirty="0">
                          <a:effectLst/>
                        </a:rPr>
                        <a:t>NA</a:t>
                      </a:r>
                      <a:endParaRPr lang="en-US" sz="1600" dirty="0">
                        <a:effectLst/>
                      </a:endParaRPr>
                    </a:p>
                  </a:txBody>
                  <a:tcPr/>
                </a:tc>
                <a:tc>
                  <a:txBody>
                    <a:bodyPr/>
                    <a:lstStyle/>
                    <a:p>
                      <a:pPr lvl="0" algn="l">
                        <a:buNone/>
                      </a:pPr>
                      <a:r>
                        <a:rPr lang="en-US" sz="1100" b="0" i="0" u="none" strike="noStrike" noProof="0" dirty="0">
                          <a:solidFill>
                            <a:srgbClr val="000000"/>
                          </a:solidFill>
                          <a:effectLst/>
                          <a:latin typeface="Century Schoolbook" panose="02040604050505020304"/>
                        </a:rPr>
                        <a:t>670KB </a:t>
                      </a:r>
                      <a:endParaRPr lang="en-US" sz="1100"/>
                    </a:p>
                  </a:txBody>
                  <a:tcPr/>
                </a:tc>
                <a:tc>
                  <a:txBody>
                    <a:bodyPr/>
                    <a:lstStyle/>
                    <a:p>
                      <a:pPr lvl="0" algn="l">
                        <a:buNone/>
                      </a:pPr>
                      <a:r>
                        <a:rPr lang="en-US" sz="1200" noProof="0" dirty="0">
                          <a:solidFill>
                            <a:srgbClr val="FF0000"/>
                          </a:solidFill>
                          <a:effectLst/>
                          <a:latin typeface="Arial" panose="020B0604020202020204"/>
                        </a:rPr>
                        <a:t>This image is suitable for displaying my workshop and skill set and this is suitable for the website because it can be used to show my unique skills and abilities.</a:t>
                      </a:r>
                      <a:endParaRPr lang="en-US" sz="1200" noProof="0" dirty="0">
                        <a:solidFill>
                          <a:srgbClr val="FF0000"/>
                        </a:solidFill>
                        <a:effectLst/>
                        <a:latin typeface="Arial" panose="020B0604020202020204"/>
                      </a:endParaRPr>
                    </a:p>
                  </a:txBody>
                  <a:tcPr/>
                </a:tc>
              </a:tr>
            </a:tbl>
          </a:graphicData>
        </a:graphic>
      </p:graphicFrame>
      <p:pic>
        <p:nvPicPr>
          <p:cNvPr id="2" name="Picture 12" descr="A picture containing table, indoor, floor&#10;&#10;Description automatically generated"/>
          <p:cNvPicPr>
            <a:picLocks noChangeAspect="1"/>
          </p:cNvPicPr>
          <p:nvPr/>
        </p:nvPicPr>
        <p:blipFill>
          <a:blip r:embed="rId1"/>
          <a:stretch>
            <a:fillRect/>
          </a:stretch>
        </p:blipFill>
        <p:spPr>
          <a:xfrm>
            <a:off x="2092842" y="1017163"/>
            <a:ext cx="891363" cy="506376"/>
          </a:xfrm>
          <a:prstGeom prst="rect">
            <a:avLst/>
          </a:prstGeom>
        </p:spPr>
      </p:pic>
      <p:pic>
        <p:nvPicPr>
          <p:cNvPr id="13" name="Picture 13"/>
          <p:cNvPicPr>
            <a:picLocks noChangeAspect="1"/>
          </p:cNvPicPr>
          <p:nvPr/>
        </p:nvPicPr>
        <p:blipFill>
          <a:blip r:embed="rId2"/>
          <a:stretch>
            <a:fillRect/>
          </a:stretch>
        </p:blipFill>
        <p:spPr>
          <a:xfrm>
            <a:off x="2268550" y="1607811"/>
            <a:ext cx="439480" cy="455818"/>
          </a:xfrm>
          <a:prstGeom prst="rect">
            <a:avLst/>
          </a:prstGeom>
        </p:spPr>
      </p:pic>
      <p:pic>
        <p:nvPicPr>
          <p:cNvPr id="14" name="Picture 14" descr="A picture containing text, wall, indoor, cluttered&#10;&#10;Description automatically generated"/>
          <p:cNvPicPr>
            <a:picLocks noChangeAspect="1"/>
          </p:cNvPicPr>
          <p:nvPr/>
        </p:nvPicPr>
        <p:blipFill>
          <a:blip r:embed="rId3"/>
          <a:stretch>
            <a:fillRect/>
          </a:stretch>
        </p:blipFill>
        <p:spPr>
          <a:xfrm>
            <a:off x="2061732" y="2192689"/>
            <a:ext cx="891363" cy="506376"/>
          </a:xfrm>
          <a:prstGeom prst="rect">
            <a:avLst/>
          </a:prstGeom>
        </p:spPr>
      </p:pic>
      <p:pic>
        <p:nvPicPr>
          <p:cNvPr id="15" name="Picture 15" descr="A picture containing wall, indoor, items, cluttered&#10;&#10;Description automatically generated"/>
          <p:cNvPicPr>
            <a:picLocks noChangeAspect="1"/>
          </p:cNvPicPr>
          <p:nvPr/>
        </p:nvPicPr>
        <p:blipFill>
          <a:blip r:embed="rId4"/>
          <a:stretch>
            <a:fillRect/>
          </a:stretch>
        </p:blipFill>
        <p:spPr>
          <a:xfrm>
            <a:off x="2017428" y="2871004"/>
            <a:ext cx="891365" cy="506377"/>
          </a:xfrm>
          <a:prstGeom prst="rect">
            <a:avLst/>
          </a:prstGeom>
        </p:spPr>
      </p:pic>
      <p:pic>
        <p:nvPicPr>
          <p:cNvPr id="17" name="Picture 17" descr="A picture containing text, indoor, floor, cluttered&#10;&#10;Description automatically generated"/>
          <p:cNvPicPr>
            <a:picLocks noChangeAspect="1"/>
          </p:cNvPicPr>
          <p:nvPr/>
        </p:nvPicPr>
        <p:blipFill>
          <a:blip r:embed="rId5"/>
          <a:stretch>
            <a:fillRect/>
          </a:stretch>
        </p:blipFill>
        <p:spPr>
          <a:xfrm>
            <a:off x="2014672" y="3459031"/>
            <a:ext cx="988828" cy="532957"/>
          </a:xfrm>
          <a:prstGeom prst="rect">
            <a:avLst/>
          </a:prstGeom>
        </p:spPr>
      </p:pic>
      <p:pic>
        <p:nvPicPr>
          <p:cNvPr id="18" name="Picture 18" descr="A picture containing wall, indoor, cluttered&#10;&#10;Description automatically generated"/>
          <p:cNvPicPr>
            <a:picLocks noChangeAspect="1"/>
          </p:cNvPicPr>
          <p:nvPr/>
        </p:nvPicPr>
        <p:blipFill>
          <a:blip r:embed="rId6"/>
          <a:stretch>
            <a:fillRect/>
          </a:stretch>
        </p:blipFill>
        <p:spPr>
          <a:xfrm>
            <a:off x="1872858" y="4057161"/>
            <a:ext cx="1369828" cy="469074"/>
          </a:xfrm>
          <a:prstGeom prst="rect">
            <a:avLst/>
          </a:prstGeom>
        </p:spPr>
      </p:pic>
      <p:pic>
        <p:nvPicPr>
          <p:cNvPr id="19" name="Picture 19" descr="A picture containing indoor, wall, window, cluttered&#10;&#10;Description automatically generated"/>
          <p:cNvPicPr>
            <a:picLocks noChangeAspect="1"/>
          </p:cNvPicPr>
          <p:nvPr/>
        </p:nvPicPr>
        <p:blipFill>
          <a:blip r:embed="rId7"/>
          <a:stretch>
            <a:fillRect/>
          </a:stretch>
        </p:blipFill>
        <p:spPr>
          <a:xfrm>
            <a:off x="2078664" y="4653481"/>
            <a:ext cx="935666" cy="532957"/>
          </a:xfrm>
          <a:prstGeom prst="rect">
            <a:avLst/>
          </a:prstGeom>
        </p:spPr>
      </p:pic>
      <p:pic>
        <p:nvPicPr>
          <p:cNvPr id="5" name="Picture 5" descr="A picture containing wall, indoor, cluttered, sink&#10;&#10;Description automatically generated"/>
          <p:cNvPicPr>
            <a:picLocks noChangeAspect="1"/>
          </p:cNvPicPr>
          <p:nvPr/>
        </p:nvPicPr>
        <p:blipFill>
          <a:blip r:embed="rId8"/>
          <a:stretch>
            <a:fillRect/>
          </a:stretch>
        </p:blipFill>
        <p:spPr>
          <a:xfrm>
            <a:off x="1883342" y="5400322"/>
            <a:ext cx="1201480" cy="3617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6704" y="73336"/>
            <a:ext cx="5175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b="1"/>
              <a:t>New additional asset table</a:t>
            </a:r>
            <a:endParaRPr lang="en-US" sz="2800" b="1"/>
          </a:p>
        </p:txBody>
      </p:sp>
      <p:graphicFrame>
        <p:nvGraphicFramePr>
          <p:cNvPr id="3" name="Table 2"/>
          <p:cNvGraphicFramePr>
            <a:graphicFrameLocks noGrp="1"/>
          </p:cNvGraphicFramePr>
          <p:nvPr/>
        </p:nvGraphicFramePr>
        <p:xfrm>
          <a:off x="469604" y="691116"/>
          <a:ext cx="10631524" cy="3383280"/>
        </p:xfrm>
        <a:graphic>
          <a:graphicData uri="http://schemas.openxmlformats.org/drawingml/2006/table">
            <a:tbl>
              <a:tblPr firstRow="1" bandRow="1">
                <a:tableStyleId>{5C22544A-7EE6-4342-B048-85BDC9FD1C3A}</a:tableStyleId>
              </a:tblPr>
              <a:tblGrid>
                <a:gridCol w="1218292"/>
                <a:gridCol w="1575657"/>
                <a:gridCol w="966690"/>
                <a:gridCol w="1463523"/>
                <a:gridCol w="620362"/>
                <a:gridCol w="775668"/>
                <a:gridCol w="4011332"/>
              </a:tblGrid>
              <a:tr h="354418">
                <a:tc>
                  <a:txBody>
                    <a:bodyPr/>
                    <a:lstStyle/>
                    <a:p>
                      <a:pPr algn="l" fontAlgn="base"/>
                      <a:r>
                        <a:rPr lang="en-US" sz="1600" dirty="0">
                          <a:effectLst/>
                        </a:rPr>
                        <a:t>Date</a:t>
                      </a:r>
                      <a:endParaRPr lang="en-US" sz="1600" dirty="0">
                        <a:effectLst/>
                      </a:endParaRPr>
                    </a:p>
                  </a:txBody>
                  <a:tcPr/>
                </a:tc>
                <a:tc>
                  <a:txBody>
                    <a:bodyPr/>
                    <a:lstStyle/>
                    <a:p>
                      <a:pPr algn="l" fontAlgn="base"/>
                      <a:r>
                        <a:rPr lang="en-US" sz="1600" dirty="0">
                          <a:effectLst/>
                        </a:rPr>
                        <a:t>Image/asset​</a:t>
                      </a:r>
                      <a:endParaRPr lang="en-US" b="1" i="0" dirty="0">
                        <a:solidFill>
                          <a:srgbClr val="FFFFFF"/>
                        </a:solidFill>
                        <a:effectLst/>
                      </a:endParaRPr>
                    </a:p>
                  </a:txBody>
                  <a:tcPr/>
                </a:tc>
                <a:tc>
                  <a:txBody>
                    <a:bodyPr/>
                    <a:lstStyle/>
                    <a:p>
                      <a:pPr algn="l" fontAlgn="base"/>
                      <a:r>
                        <a:rPr lang="en-US" sz="1200" dirty="0">
                          <a:effectLst/>
                        </a:rPr>
                        <a:t>File format​</a:t>
                      </a:r>
                      <a:endParaRPr lang="en-US" sz="1200" b="1" i="0">
                        <a:solidFill>
                          <a:srgbClr val="FFFFFF"/>
                        </a:solidFill>
                        <a:effectLst/>
                      </a:endParaRPr>
                    </a:p>
                  </a:txBody>
                  <a:tcPr/>
                </a:tc>
                <a:tc>
                  <a:txBody>
                    <a:bodyPr/>
                    <a:lstStyle/>
                    <a:p>
                      <a:pPr algn="l" fontAlgn="base"/>
                      <a:r>
                        <a:rPr lang="en-US" sz="1200" dirty="0">
                          <a:effectLst/>
                        </a:rPr>
                        <a:t>saved/sourced​</a:t>
                      </a:r>
                      <a:endParaRPr lang="en-US" sz="1200" b="1" i="0">
                        <a:solidFill>
                          <a:srgbClr val="FFFFFF"/>
                        </a:solidFill>
                        <a:effectLst/>
                      </a:endParaRPr>
                    </a:p>
                  </a:txBody>
                  <a:tcPr/>
                </a:tc>
                <a:tc>
                  <a:txBody>
                    <a:bodyPr/>
                    <a:lstStyle/>
                    <a:p>
                      <a:pPr algn="l" fontAlgn="base"/>
                      <a:r>
                        <a:rPr lang="en-US" sz="1200" dirty="0">
                          <a:effectLst/>
                        </a:rPr>
                        <a:t>URL​</a:t>
                      </a:r>
                      <a:endParaRPr lang="en-US" sz="1200" b="1" i="0">
                        <a:solidFill>
                          <a:srgbClr val="FFFFFF"/>
                        </a:solidFill>
                        <a:effectLst/>
                      </a:endParaRPr>
                    </a:p>
                  </a:txBody>
                  <a:tcPr/>
                </a:tc>
                <a:tc>
                  <a:txBody>
                    <a:bodyPr/>
                    <a:lstStyle/>
                    <a:p>
                      <a:pPr algn="l" fontAlgn="base"/>
                      <a:r>
                        <a:rPr lang="en-US" sz="1200" dirty="0">
                          <a:effectLst/>
                        </a:rPr>
                        <a:t>Size​</a:t>
                      </a:r>
                      <a:endParaRPr lang="en-US" sz="1200" b="1" i="0">
                        <a:solidFill>
                          <a:srgbClr val="FFFFFF"/>
                        </a:solidFill>
                        <a:effectLst/>
                      </a:endParaRPr>
                    </a:p>
                  </a:txBody>
                  <a:tcPr/>
                </a:tc>
                <a:tc>
                  <a:txBody>
                    <a:bodyPr/>
                    <a:lstStyle/>
                    <a:p>
                      <a:pPr algn="l" fontAlgn="auto"/>
                      <a:r>
                        <a:rPr lang="en-US" sz="1200" dirty="0">
                          <a:effectLst/>
                        </a:rPr>
                        <a:t>​</a:t>
                      </a:r>
                      <a:r>
                        <a:rPr lang="en-US" sz="1200" b="1" i="0" u="none" strike="noStrike" noProof="0" dirty="0">
                          <a:solidFill>
                            <a:srgbClr val="FFFFFF"/>
                          </a:solidFill>
                          <a:effectLst/>
                          <a:latin typeface="Century Schoolbook" panose="02040604050505020304"/>
                        </a:rPr>
                        <a:t>suitability</a:t>
                      </a:r>
                      <a:endParaRPr lang="en-US" sz="1200" b="1" i="0">
                        <a:solidFill>
                          <a:srgbClr val="FFFFFF"/>
                        </a:solidFill>
                        <a:effectLst/>
                        <a:latin typeface="Century Gothic" panose="020B0502020202020204"/>
                      </a:endParaRPr>
                    </a:p>
                  </a:txBody>
                  <a:tcPr/>
                </a:tc>
              </a:tr>
              <a:tr h="556866">
                <a:tc>
                  <a:txBody>
                    <a:bodyPr/>
                    <a:lstStyle/>
                    <a:p>
                      <a:pPr algn="l" fontAlgn="base"/>
                      <a:r>
                        <a:rPr lang="en-US" sz="1800" dirty="0">
                          <a:effectLst/>
                        </a:rPr>
                        <a:t>10/5/2023</a:t>
                      </a:r>
                      <a:endParaRPr lang="en-US" b="0" i="0" dirty="0">
                        <a:solidFill>
                          <a:srgbClr val="000000"/>
                        </a:solidFill>
                        <a:effectLst/>
                      </a:endParaRPr>
                    </a:p>
                  </a:txBody>
                  <a:tcPr/>
                </a:tc>
                <a:tc>
                  <a:txBody>
                    <a:bodyPr/>
                    <a:lstStyle/>
                    <a:p>
                      <a:pPr algn="l" fontAlgn="auto"/>
                      <a:r>
                        <a:rPr lang="en-US" sz="1800" dirty="0">
                          <a:effectLst/>
                        </a:rPr>
                        <a:t>​</a:t>
                      </a:r>
                      <a:endParaRPr lang="en-US" sz="1800" b="0" i="0" dirty="0">
                        <a:solidFill>
                          <a:srgbClr val="000000"/>
                        </a:solidFill>
                        <a:effectLst/>
                        <a:latin typeface="Century Gothic" panose="020B0502020202020204" pitchFamily="34" charset="0"/>
                      </a:endParaRPr>
                    </a:p>
                  </a:txBody>
                  <a:tcPr/>
                </a:tc>
                <a:tc>
                  <a:txBody>
                    <a:bodyPr/>
                    <a:lstStyle/>
                    <a:p>
                      <a:pPr algn="l" fontAlgn="base"/>
                      <a:r>
                        <a:rPr lang="en-US" sz="1800" dirty="0">
                          <a:effectLst/>
                        </a:rPr>
                        <a:t>JPG</a:t>
                      </a:r>
                      <a:endParaRPr lang="en-US" sz="1800" dirty="0">
                        <a:effectLst/>
                      </a:endParaRPr>
                    </a:p>
                  </a:txBody>
                  <a:tcPr/>
                </a:tc>
                <a:tc>
                  <a:txBody>
                    <a:bodyPr/>
                    <a:lstStyle/>
                    <a:p>
                      <a:pPr algn="l" fontAlgn="auto"/>
                      <a:r>
                        <a:rPr lang="en-US" sz="1800" u="none" strike="noStrike" dirty="0">
                          <a:effectLst/>
                        </a:rPr>
                        <a:t>My OneDrive</a:t>
                      </a:r>
                      <a:r>
                        <a:rPr lang="en-US" sz="1800" dirty="0">
                          <a:effectLst/>
                        </a:rPr>
                        <a:t>​</a:t>
                      </a:r>
                      <a:endParaRPr lang="en-US" sz="1800" b="0" i="0" dirty="0">
                        <a:solidFill>
                          <a:srgbClr val="000000"/>
                        </a:solidFill>
                        <a:effectLst/>
                        <a:latin typeface="Century Gothic" panose="020B0502020202020204" pitchFamily="34" charset="0"/>
                      </a:endParaRPr>
                    </a:p>
                  </a:txBody>
                  <a:tcPr/>
                </a:tc>
                <a:tc>
                  <a:txBody>
                    <a:bodyPr/>
                    <a:lstStyle/>
                    <a:p>
                      <a:pPr algn="l" fontAlgn="auto"/>
                      <a:r>
                        <a:rPr lang="en-US" sz="1800" dirty="0">
                          <a:effectLst/>
                        </a:rPr>
                        <a:t>NA</a:t>
                      </a:r>
                      <a:endParaRPr lang="en-US" sz="1800" dirty="0">
                        <a:effectLst/>
                      </a:endParaRPr>
                    </a:p>
                  </a:txBody>
                  <a:tcPr/>
                </a:tc>
                <a:tc>
                  <a:txBody>
                    <a:bodyPr/>
                    <a:lstStyle/>
                    <a:p>
                      <a:pPr algn="l" fontAlgn="base"/>
                      <a:r>
                        <a:rPr lang="en-US" sz="1200" dirty="0">
                          <a:effectLst/>
                        </a:rPr>
                        <a:t>1.45 MB​</a:t>
                      </a:r>
                      <a:endParaRPr lang="en-US" b="0" i="0" dirty="0">
                        <a:solidFill>
                          <a:srgbClr val="000000"/>
                        </a:solidFill>
                        <a:effectLst/>
                      </a:endParaRPr>
                    </a:p>
                  </a:txBody>
                  <a:tcPr/>
                </a:tc>
                <a:tc>
                  <a:txBody>
                    <a:bodyPr/>
                    <a:lstStyle/>
                    <a:p>
                      <a:pPr algn="l" fontAlgn="auto"/>
                      <a:r>
                        <a:rPr lang="en-US" sz="1800" dirty="0">
                          <a:solidFill>
                            <a:srgbClr val="FF0000"/>
                          </a:solidFill>
                          <a:effectLst/>
                          <a:latin typeface="Arial" panose="020B0604020202020204"/>
                        </a:rPr>
                        <a:t>​</a:t>
                      </a:r>
                      <a:r>
                        <a:rPr lang="en-US" sz="1200" b="0" i="0" noProof="0" dirty="0">
                          <a:solidFill>
                            <a:srgbClr val="FF0000"/>
                          </a:solidFill>
                          <a:effectLst/>
                          <a:latin typeface="Arial" panose="020B0604020202020204"/>
                        </a:rPr>
                        <a:t> this image is very super exposed space one of my projects which can help to educate my future employers of my skills and interests.</a:t>
                      </a:r>
                      <a:endParaRPr lang="en-US" sz="1200" b="0" i="0" noProof="0" dirty="0">
                        <a:solidFill>
                          <a:srgbClr val="FF0000"/>
                        </a:solidFill>
                        <a:effectLst/>
                        <a:latin typeface="Arial" panose="020B0604020202020204"/>
                      </a:endParaRPr>
                    </a:p>
                  </a:txBody>
                  <a:tcPr/>
                </a:tc>
              </a:tr>
              <a:tr h="574544">
                <a:tc>
                  <a:txBody>
                    <a:bodyPr/>
                    <a:lstStyle/>
                    <a:p>
                      <a:pPr algn="l" fontAlgn="base"/>
                      <a:r>
                        <a:rPr lang="en-US" sz="1800" dirty="0">
                          <a:effectLst/>
                        </a:rPr>
                        <a:t>2022</a:t>
                      </a:r>
                      <a:endParaRPr lang="en-US" b="0" i="0" dirty="0">
                        <a:solidFill>
                          <a:srgbClr val="000000"/>
                        </a:solidFill>
                        <a:effectLst/>
                      </a:endParaRPr>
                    </a:p>
                  </a:txBody>
                  <a:tcPr/>
                </a:tc>
                <a:tc>
                  <a:txBody>
                    <a:bodyPr/>
                    <a:lstStyle/>
                    <a:p>
                      <a:pPr algn="l" fontAlgn="auto"/>
                      <a:r>
                        <a:rPr lang="en-US" sz="1800" dirty="0">
                          <a:effectLst/>
                        </a:rPr>
                        <a:t>​</a:t>
                      </a:r>
                      <a:endParaRPr lang="en-US" sz="1800" b="0" i="0" dirty="0">
                        <a:solidFill>
                          <a:srgbClr val="000000"/>
                        </a:solidFill>
                        <a:effectLst/>
                        <a:latin typeface="Century Gothic" panose="020B0502020202020204" pitchFamily="34" charset="0"/>
                      </a:endParaRPr>
                    </a:p>
                  </a:txBody>
                  <a:tcPr/>
                </a:tc>
                <a:tc>
                  <a:txBody>
                    <a:bodyPr/>
                    <a:lstStyle/>
                    <a:p>
                      <a:pPr algn="l" fontAlgn="base"/>
                      <a:r>
                        <a:rPr lang="en-US" sz="1800" dirty="0">
                          <a:effectLst/>
                        </a:rPr>
                        <a:t>MP4</a:t>
                      </a:r>
                      <a:endParaRPr lang="en-US" b="0" i="0" dirty="0">
                        <a:solidFill>
                          <a:srgbClr val="000000"/>
                        </a:solidFill>
                        <a:effectLst/>
                      </a:endParaRPr>
                    </a:p>
                  </a:txBody>
                  <a:tcPr/>
                </a:tc>
                <a:tc>
                  <a:txBody>
                    <a:bodyPr/>
                    <a:lstStyle/>
                    <a:p>
                      <a:pPr algn="l" fontAlgn="base"/>
                      <a:r>
                        <a:rPr lang="en-US" sz="1800" u="none" strike="noStrike" dirty="0">
                          <a:effectLst/>
                        </a:rPr>
                        <a:t>My OneDrive</a:t>
                      </a:r>
                      <a:r>
                        <a:rPr lang="en-US" sz="1800" dirty="0">
                          <a:effectLst/>
                        </a:rPr>
                        <a:t>​</a:t>
                      </a:r>
                      <a:endParaRPr lang="en-US" b="0" i="0" dirty="0">
                        <a:solidFill>
                          <a:srgbClr val="000000"/>
                        </a:solidFill>
                        <a:effectLst/>
                      </a:endParaRPr>
                    </a:p>
                  </a:txBody>
                  <a:tcPr/>
                </a:tc>
                <a:tc>
                  <a:txBody>
                    <a:bodyPr/>
                    <a:lstStyle/>
                    <a:p>
                      <a:pPr lvl="0" algn="l">
                        <a:buNone/>
                      </a:pPr>
                      <a:r>
                        <a:rPr lang="en-US" sz="1800" dirty="0">
                          <a:effectLst/>
                        </a:rPr>
                        <a:t>NA​</a:t>
                      </a:r>
                      <a:endParaRPr lang="en-US" b="0" i="0" dirty="0">
                        <a:solidFill>
                          <a:srgbClr val="000000"/>
                        </a:solidFill>
                        <a:effectLst/>
                      </a:endParaRPr>
                    </a:p>
                  </a:txBody>
                  <a:tcPr/>
                </a:tc>
                <a:tc>
                  <a:txBody>
                    <a:bodyPr/>
                    <a:lstStyle/>
                    <a:p>
                      <a:pPr algn="l" fontAlgn="base"/>
                      <a:r>
                        <a:rPr lang="en-US" sz="1200" dirty="0">
                          <a:effectLst/>
                        </a:rPr>
                        <a:t>8.29 MB</a:t>
                      </a:r>
                      <a:endParaRPr lang="en-US" b="0" i="0" dirty="0">
                        <a:solidFill>
                          <a:srgbClr val="000000"/>
                        </a:solidFill>
                        <a:effectLst/>
                      </a:endParaRPr>
                    </a:p>
                  </a:txBody>
                  <a:tcPr/>
                </a:tc>
                <a:tc>
                  <a:txBody>
                    <a:bodyPr/>
                    <a:lstStyle/>
                    <a:p>
                      <a:pPr algn="l" fontAlgn="auto"/>
                      <a:r>
                        <a:rPr lang="en-US" sz="1800" dirty="0">
                          <a:solidFill>
                            <a:srgbClr val="FF0000"/>
                          </a:solidFill>
                          <a:effectLst/>
                          <a:latin typeface="Arial" panose="020B0604020202020204"/>
                        </a:rPr>
                        <a:t>​</a:t>
                      </a:r>
                      <a:r>
                        <a:rPr lang="en-US" sz="1800" b="0" i="0" noProof="0" dirty="0">
                          <a:solidFill>
                            <a:srgbClr val="FF0000"/>
                          </a:solidFill>
                          <a:effectLst/>
                          <a:latin typeface="Arial" panose="020B0604020202020204"/>
                        </a:rPr>
                        <a:t> </a:t>
                      </a:r>
                      <a:r>
                        <a:rPr lang="en-US" sz="1100" b="0" i="0" noProof="0" dirty="0">
                          <a:solidFill>
                            <a:srgbClr val="FF0000"/>
                          </a:solidFill>
                          <a:effectLst/>
                          <a:latin typeface="Arial" panose="020B0604020202020204"/>
                        </a:rPr>
                        <a:t>this video will help to show why were that I've done and what I've learned in my course.</a:t>
                      </a:r>
                      <a:endParaRPr lang="en-US" sz="1100" b="0" i="0" noProof="0">
                        <a:solidFill>
                          <a:srgbClr val="FF0000"/>
                        </a:solidFill>
                        <a:effectLst/>
                        <a:latin typeface="Arial" panose="020B0604020202020204"/>
                      </a:endParaRPr>
                    </a:p>
                  </a:txBody>
                  <a:tcPr/>
                </a:tc>
              </a:tr>
              <a:tr h="574544">
                <a:tc>
                  <a:txBody>
                    <a:bodyPr/>
                    <a:lstStyle/>
                    <a:p>
                      <a:pPr lvl="0" algn="l">
                        <a:buNone/>
                      </a:pPr>
                      <a:r>
                        <a:rPr lang="en-US" sz="1800" b="0" i="0" u="none" strike="noStrike" noProof="0" dirty="0">
                          <a:solidFill>
                            <a:srgbClr val="000000"/>
                          </a:solidFill>
                          <a:effectLst/>
                          <a:latin typeface="Century Schoolbook" panose="02040604050505020304"/>
                        </a:rPr>
                        <a:t>2022</a:t>
                      </a:r>
                      <a:endParaRPr lang="en-US" dirty="0"/>
                    </a:p>
                  </a:txBody>
                  <a:tcPr/>
                </a:tc>
                <a:tc>
                  <a:txBody>
                    <a:bodyPr/>
                    <a:lstStyle/>
                    <a:p>
                      <a:pPr algn="l" fontAlgn="auto"/>
                      <a:r>
                        <a:rPr lang="en-US" sz="1800" dirty="0">
                          <a:effectLst/>
                        </a:rPr>
                        <a:t>​</a:t>
                      </a:r>
                      <a:endParaRPr lang="en-US" sz="1800" b="0" i="0" dirty="0">
                        <a:solidFill>
                          <a:srgbClr val="000000"/>
                        </a:solidFill>
                        <a:effectLst/>
                        <a:latin typeface="Century Gothic" panose="020B0502020202020204" pitchFamily="34" charset="0"/>
                      </a:endParaRPr>
                    </a:p>
                  </a:txBody>
                  <a:tcPr/>
                </a:tc>
                <a:tc>
                  <a:txBody>
                    <a:bodyPr/>
                    <a:lstStyle/>
                    <a:p>
                      <a:pPr algn="l" fontAlgn="base"/>
                      <a:r>
                        <a:rPr lang="en-US" sz="1800" dirty="0">
                          <a:effectLst/>
                        </a:rPr>
                        <a:t>JPG​</a:t>
                      </a:r>
                      <a:endParaRPr lang="en-US" b="0" i="0" dirty="0">
                        <a:solidFill>
                          <a:srgbClr val="000000"/>
                        </a:solidFill>
                        <a:effectLst/>
                      </a:endParaRPr>
                    </a:p>
                  </a:txBody>
                  <a:tcPr/>
                </a:tc>
                <a:tc>
                  <a:txBody>
                    <a:bodyPr/>
                    <a:lstStyle/>
                    <a:p>
                      <a:pPr algn="l" fontAlgn="base"/>
                      <a:r>
                        <a:rPr lang="en-US" sz="1800" u="none" strike="noStrike" dirty="0">
                          <a:effectLst/>
                        </a:rPr>
                        <a:t>My OneDrive</a:t>
                      </a:r>
                      <a:r>
                        <a:rPr lang="en-US" sz="1800" dirty="0">
                          <a:effectLst/>
                        </a:rPr>
                        <a:t>​</a:t>
                      </a:r>
                      <a:endParaRPr lang="en-US" b="0" i="0" dirty="0">
                        <a:solidFill>
                          <a:srgbClr val="000000"/>
                        </a:solidFill>
                        <a:effectLst/>
                      </a:endParaRPr>
                    </a:p>
                  </a:txBody>
                  <a:tcPr/>
                </a:tc>
                <a:tc>
                  <a:txBody>
                    <a:bodyPr/>
                    <a:lstStyle/>
                    <a:p>
                      <a:pPr algn="l" fontAlgn="base"/>
                      <a:r>
                        <a:rPr lang="en-US" sz="1800" dirty="0">
                          <a:effectLst/>
                        </a:rPr>
                        <a:t>NA​</a:t>
                      </a:r>
                      <a:endParaRPr lang="en-US" b="0" i="0" dirty="0">
                        <a:solidFill>
                          <a:srgbClr val="000000"/>
                        </a:solidFill>
                        <a:effectLst/>
                      </a:endParaRPr>
                    </a:p>
                  </a:txBody>
                  <a:tcPr/>
                </a:tc>
                <a:tc>
                  <a:txBody>
                    <a:bodyPr/>
                    <a:lstStyle/>
                    <a:p>
                      <a:pPr algn="l" fontAlgn="base"/>
                      <a:r>
                        <a:rPr lang="en-US" sz="1200" dirty="0">
                          <a:effectLst/>
                        </a:rPr>
                        <a:t>4.82 MB</a:t>
                      </a:r>
                      <a:endParaRPr lang="en-US" b="0" i="0" dirty="0">
                        <a:solidFill>
                          <a:srgbClr val="000000"/>
                        </a:solidFill>
                        <a:effectLst/>
                      </a:endParaRPr>
                    </a:p>
                  </a:txBody>
                  <a:tcPr/>
                </a:tc>
                <a:tc>
                  <a:txBody>
                    <a:bodyPr/>
                    <a:lstStyle/>
                    <a:p>
                      <a:pPr algn="l" fontAlgn="auto"/>
                      <a:r>
                        <a:rPr lang="en-US" sz="1200" dirty="0">
                          <a:solidFill>
                            <a:srgbClr val="FF0000"/>
                          </a:solidFill>
                          <a:effectLst/>
                          <a:latin typeface="Arial" panose="020B0604020202020204"/>
                        </a:rPr>
                        <a:t>​</a:t>
                      </a:r>
                      <a:r>
                        <a:rPr lang="en-US" sz="1200" b="0" i="0" u="none" strike="noStrike" noProof="0" dirty="0">
                          <a:solidFill>
                            <a:srgbClr val="FF0000"/>
                          </a:solidFill>
                          <a:effectLst/>
                          <a:latin typeface="Arial" panose="020B0604020202020204"/>
                        </a:rPr>
                        <a:t>this video will help to show why were that I've done and what I've learned in my course.</a:t>
                      </a:r>
                      <a:endParaRPr lang="en-US" sz="1200" b="0" i="0">
                        <a:solidFill>
                          <a:srgbClr val="FF0000"/>
                        </a:solidFill>
                        <a:effectLst/>
                        <a:latin typeface="Arial" panose="020B0604020202020204"/>
                      </a:endParaRPr>
                    </a:p>
                  </a:txBody>
                  <a:tcPr/>
                </a:tc>
              </a:tr>
              <a:tr h="574544">
                <a:tc>
                  <a:txBody>
                    <a:bodyPr/>
                    <a:lstStyle/>
                    <a:p>
                      <a:pPr lvl="0" algn="l">
                        <a:buNone/>
                      </a:pPr>
                      <a:r>
                        <a:rPr lang="en-US" sz="1800" b="0" i="0" u="none" strike="noStrike" noProof="0" dirty="0">
                          <a:solidFill>
                            <a:srgbClr val="000000"/>
                          </a:solidFill>
                          <a:effectLst/>
                          <a:latin typeface="Century Schoolbook" panose="02040604050505020304"/>
                        </a:rPr>
                        <a:t>2023</a:t>
                      </a:r>
                      <a:endParaRPr lang="en-US" sz="1800" b="0" i="0" u="none" strike="noStrike" noProof="0" dirty="0">
                        <a:solidFill>
                          <a:srgbClr val="000000"/>
                        </a:solidFill>
                        <a:effectLst/>
                        <a:latin typeface="Century Schoolbook" panose="02040604050505020304"/>
                      </a:endParaRPr>
                    </a:p>
                  </a:txBody>
                  <a:tcPr/>
                </a:tc>
                <a:tc>
                  <a:txBody>
                    <a:bodyPr/>
                    <a:lstStyle/>
                    <a:p>
                      <a:pPr lvl="0" algn="l">
                        <a:buNone/>
                      </a:pPr>
                      <a:endParaRPr lang="en-US" sz="1800" dirty="0">
                        <a:effectLst/>
                      </a:endParaRPr>
                    </a:p>
                    <a:p>
                      <a:pPr lvl="0" algn="l">
                        <a:buNone/>
                      </a:pPr>
                      <a:endParaRPr lang="en-US" sz="1800" dirty="0">
                        <a:effectLst/>
                      </a:endParaRPr>
                    </a:p>
                    <a:p>
                      <a:pPr lvl="0" algn="l">
                        <a:buNone/>
                      </a:pPr>
                      <a:endParaRPr lang="en-US" sz="1800" dirty="0">
                        <a:effectLst/>
                      </a:endParaRPr>
                    </a:p>
                  </a:txBody>
                  <a:tcPr/>
                </a:tc>
                <a:tc>
                  <a:txBody>
                    <a:bodyPr/>
                    <a:lstStyle/>
                    <a:p>
                      <a:pPr lvl="0" algn="l">
                        <a:buNone/>
                      </a:pPr>
                      <a:r>
                        <a:rPr lang="en-US" sz="1800" b="0" i="0" u="none" strike="noStrike" noProof="0" dirty="0">
                          <a:solidFill>
                            <a:srgbClr val="000000"/>
                          </a:solidFill>
                          <a:effectLst/>
                          <a:latin typeface="Century Schoolbook" panose="02040604050505020304"/>
                        </a:rPr>
                        <a:t>JPG </a:t>
                      </a:r>
                      <a:endParaRPr lang="en-US" sz="1800" dirty="0">
                        <a:effectLst/>
                      </a:endParaRPr>
                    </a:p>
                  </a:txBody>
                  <a:tcPr/>
                </a:tc>
                <a:tc>
                  <a:txBody>
                    <a:bodyPr/>
                    <a:lstStyle/>
                    <a:p>
                      <a:pPr lvl="0" algn="l">
                        <a:buNone/>
                      </a:pPr>
                      <a:r>
                        <a:rPr lang="en-US" sz="1800" b="0" i="0" u="none" strike="noStrike" noProof="0" dirty="0">
                          <a:solidFill>
                            <a:srgbClr val="000000"/>
                          </a:solidFill>
                          <a:effectLst/>
                          <a:latin typeface="Century Schoolbook" panose="02040604050505020304"/>
                        </a:rPr>
                        <a:t>My OneDrive </a:t>
                      </a:r>
                      <a:endParaRPr lang="en-US" dirty="0"/>
                    </a:p>
                  </a:txBody>
                  <a:tcPr/>
                </a:tc>
                <a:tc>
                  <a:txBody>
                    <a:bodyPr/>
                    <a:lstStyle/>
                    <a:p>
                      <a:pPr lvl="0" algn="l">
                        <a:buNone/>
                      </a:pPr>
                      <a:r>
                        <a:rPr lang="en-US" sz="1800" dirty="0">
                          <a:effectLst/>
                        </a:rPr>
                        <a:t>NA</a:t>
                      </a:r>
                      <a:endParaRPr lang="en-US" sz="1800" dirty="0">
                        <a:effectLst/>
                      </a:endParaRPr>
                    </a:p>
                  </a:txBody>
                  <a:tcPr/>
                </a:tc>
                <a:tc>
                  <a:txBody>
                    <a:bodyPr/>
                    <a:lstStyle/>
                    <a:p>
                      <a:pPr lvl="0" algn="l">
                        <a:buNone/>
                      </a:pPr>
                      <a:endParaRPr lang="en-US" sz="1200" dirty="0">
                        <a:effectLst/>
                      </a:endParaRPr>
                    </a:p>
                  </a:txBody>
                  <a:tcPr/>
                </a:tc>
                <a:tc>
                  <a:txBody>
                    <a:bodyPr/>
                    <a:lstStyle/>
                    <a:p>
                      <a:pPr lvl="0" algn="l">
                        <a:buNone/>
                      </a:pPr>
                      <a:r>
                        <a:rPr lang="en-US" sz="1200" b="0" i="0" u="none" strike="noStrike" noProof="0" dirty="0">
                          <a:solidFill>
                            <a:srgbClr val="FF0000"/>
                          </a:solidFill>
                          <a:effectLst/>
                          <a:latin typeface="Arial" panose="020B0604020202020204"/>
                        </a:rPr>
                        <a:t>This is suitable for the intended purpose of my Portfolio</a:t>
                      </a:r>
                      <a:endParaRPr lang="en-US" sz="1200" b="0" i="0" u="none" strike="noStrike" noProof="0" dirty="0">
                        <a:solidFill>
                          <a:srgbClr val="FF0000"/>
                        </a:solidFill>
                        <a:effectLst/>
                        <a:latin typeface="Arial" panose="020B0604020202020204"/>
                      </a:endParaRPr>
                    </a:p>
                    <a:p>
                      <a:pPr lvl="0" algn="l">
                        <a:buNone/>
                      </a:pPr>
                      <a:r>
                        <a:rPr lang="en-US" sz="1200" b="0" i="0" u="none" strike="noStrike" noProof="0" dirty="0">
                          <a:solidFill>
                            <a:srgbClr val="FF0000"/>
                          </a:solidFill>
                          <a:effectLst/>
                          <a:latin typeface="Arial" panose="020B0604020202020204"/>
                        </a:rPr>
                        <a:t> as it displays my work and skills to the audience future employers or apprenticeships.</a:t>
                      </a:r>
                      <a:endParaRPr lang="en-US" sz="1200" b="0" i="0" u="none" strike="noStrike" noProof="0" dirty="0">
                        <a:solidFill>
                          <a:srgbClr val="FF0000"/>
                        </a:solidFill>
                        <a:effectLst/>
                        <a:latin typeface="Arial" panose="020B0604020202020204"/>
                      </a:endParaRPr>
                    </a:p>
                  </a:txBody>
                  <a:tcPr/>
                </a:tc>
              </a:tr>
            </a:tbl>
          </a:graphicData>
        </a:graphic>
      </p:graphicFrame>
      <p:pic>
        <p:nvPicPr>
          <p:cNvPr id="2" name="Picture 12" descr="A picture containing indoor&#10;&#10;Description automatically generated"/>
          <p:cNvPicPr>
            <a:picLocks noChangeAspect="1"/>
          </p:cNvPicPr>
          <p:nvPr/>
        </p:nvPicPr>
        <p:blipFill>
          <a:blip r:embed="rId1"/>
          <a:stretch>
            <a:fillRect/>
          </a:stretch>
        </p:blipFill>
        <p:spPr>
          <a:xfrm>
            <a:off x="2214132" y="1181748"/>
            <a:ext cx="758456" cy="463977"/>
          </a:xfrm>
          <a:prstGeom prst="rect">
            <a:avLst/>
          </a:prstGeom>
        </p:spPr>
      </p:pic>
      <p:pic>
        <p:nvPicPr>
          <p:cNvPr id="15" name="Picture 15"/>
          <p:cNvPicPr>
            <a:picLocks noChangeAspect="1"/>
          </p:cNvPicPr>
          <p:nvPr/>
        </p:nvPicPr>
        <p:blipFill>
          <a:blip r:embed="rId2"/>
          <a:stretch>
            <a:fillRect/>
          </a:stretch>
        </p:blipFill>
        <p:spPr>
          <a:xfrm>
            <a:off x="2215866" y="1918585"/>
            <a:ext cx="658112" cy="540489"/>
          </a:xfrm>
          <a:prstGeom prst="rect">
            <a:avLst/>
          </a:prstGeom>
        </p:spPr>
      </p:pic>
      <p:pic>
        <p:nvPicPr>
          <p:cNvPr id="16" name="Picture 16" descr="A picture containing graphical user interface&#10;&#10;Description automatically generated"/>
          <p:cNvPicPr>
            <a:picLocks noChangeAspect="1"/>
          </p:cNvPicPr>
          <p:nvPr/>
        </p:nvPicPr>
        <p:blipFill>
          <a:blip r:embed="rId3"/>
          <a:stretch>
            <a:fillRect/>
          </a:stretch>
        </p:blipFill>
        <p:spPr>
          <a:xfrm>
            <a:off x="2210834" y="2500065"/>
            <a:ext cx="651245" cy="522103"/>
          </a:xfrm>
          <a:prstGeom prst="rect">
            <a:avLst/>
          </a:prstGeom>
        </p:spPr>
      </p:pic>
      <p:pic>
        <p:nvPicPr>
          <p:cNvPr id="6" name="Picture 2" descr="Graphical user interface, application, PowerPoint&#10;&#10;Description automatically generated"/>
          <p:cNvPicPr>
            <a:picLocks noChangeAspect="1"/>
          </p:cNvPicPr>
          <p:nvPr/>
        </p:nvPicPr>
        <p:blipFill>
          <a:blip r:embed="rId4"/>
          <a:stretch>
            <a:fillRect/>
          </a:stretch>
        </p:blipFill>
        <p:spPr>
          <a:xfrm>
            <a:off x="8332810" y="4807473"/>
            <a:ext cx="2849995" cy="1929445"/>
          </a:xfrm>
          <a:prstGeom prst="rect">
            <a:avLst/>
          </a:prstGeom>
        </p:spPr>
      </p:pic>
      <p:sp>
        <p:nvSpPr>
          <p:cNvPr id="7" name="TextBox 6"/>
          <p:cNvSpPr txBox="1"/>
          <p:nvPr/>
        </p:nvSpPr>
        <p:spPr>
          <a:xfrm>
            <a:off x="690974" y="4973299"/>
            <a:ext cx="696291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400" b="1" dirty="0">
                <a:ea typeface="+mn-lt"/>
                <a:cs typeface="+mn-lt"/>
              </a:rPr>
              <a:t>File format and size for uploading to Internet</a:t>
            </a:r>
            <a:endParaRPr lang="en-US" sz="1400" b="1" dirty="0">
              <a:ea typeface="+mn-lt"/>
              <a:cs typeface="+mn-lt"/>
            </a:endParaRPr>
          </a:p>
          <a:p>
            <a:endParaRPr lang="en-US" sz="1400" b="1" dirty="0"/>
          </a:p>
          <a:p>
            <a:r>
              <a:rPr lang="en-US" sz="1400" dirty="0"/>
              <a:t>I made sure all the assets were suitable for the web, some of the videos were too large to be uploaded so I used this software </a:t>
            </a:r>
            <a:r>
              <a:rPr lang="en-US" sz="1400" b="1" dirty="0"/>
              <a:t>Hand Brake</a:t>
            </a:r>
            <a:r>
              <a:rPr lang="en-US" sz="1400" dirty="0"/>
              <a:t> reduce the size of the files so I could upload them to the web.</a:t>
            </a:r>
            <a:endParaRPr lang="en-US" sz="1400" dirty="0"/>
          </a:p>
          <a:p>
            <a:endParaRPr lang="en-US" sz="1400" dirty="0"/>
          </a:p>
          <a:p>
            <a:r>
              <a:rPr lang="en-US" sz="1400" dirty="0"/>
              <a:t>I had to resize some images so there would be suitable for the area of the portfolio that have been used like in the top header.</a:t>
            </a:r>
            <a:endParaRPr lang="en-US" sz="1400" dirty="0"/>
          </a:p>
        </p:txBody>
      </p:sp>
      <p:pic>
        <p:nvPicPr>
          <p:cNvPr id="8" name="Picture 8" descr="Graphical user interface, website&#10;&#10;Description automatically generated"/>
          <p:cNvPicPr>
            <a:picLocks noChangeAspect="1"/>
          </p:cNvPicPr>
          <p:nvPr/>
        </p:nvPicPr>
        <p:blipFill>
          <a:blip r:embed="rId5"/>
          <a:stretch>
            <a:fillRect/>
          </a:stretch>
        </p:blipFill>
        <p:spPr>
          <a:xfrm>
            <a:off x="1696559" y="3157909"/>
            <a:ext cx="1533677" cy="8566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6248" y="303115"/>
            <a:ext cx="5819662" cy="5724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ea typeface="+mn-lt"/>
                <a:cs typeface="+mn-lt"/>
              </a:rPr>
              <a:t>Extra content and design changes</a:t>
            </a:r>
            <a:endParaRPr lang="en-US" sz="2400" b="1" dirty="0">
              <a:ea typeface="+mn-lt"/>
              <a:cs typeface="+mn-lt"/>
            </a:endParaRPr>
          </a:p>
          <a:p>
            <a:endParaRPr lang="en-US" dirty="0">
              <a:ea typeface="+mn-lt"/>
              <a:cs typeface="+mn-lt"/>
            </a:endParaRPr>
          </a:p>
          <a:p>
            <a:r>
              <a:rPr lang="en-US" dirty="0">
                <a:ea typeface="+mn-lt"/>
                <a:cs typeface="+mn-lt"/>
              </a:rPr>
              <a:t>I decided to add an image to create a more interesting website with a more professional look, but I decided to move the image up to the top header and make it a more relevant image to display my unique interests and skills.</a:t>
            </a:r>
            <a:endParaRPr lang="en-US" dirty="0">
              <a:ea typeface="+mn-lt"/>
              <a:cs typeface="+mn-lt"/>
            </a:endParaRPr>
          </a:p>
          <a:p>
            <a:r>
              <a:rPr lang="en-US" dirty="0">
                <a:ea typeface="+mn-lt"/>
                <a:cs typeface="+mn-lt"/>
              </a:rPr>
              <a:t>Although this image arguably makes it harder to read the text it looks more professional and it's more you unique to my interests and skills, and I changed the font time to a larger size and thicker type, so it is easier to see.</a:t>
            </a:r>
            <a:endParaRPr lang="en-US" dirty="0"/>
          </a:p>
          <a:p>
            <a:endParaRPr lang="en-US" dirty="0">
              <a:ea typeface="+mn-lt"/>
              <a:cs typeface="+mn-lt"/>
            </a:endParaRPr>
          </a:p>
          <a:p>
            <a:endParaRPr lang="en-US" dirty="0">
              <a:ea typeface="+mn-lt"/>
              <a:cs typeface="+mn-lt"/>
            </a:endParaRPr>
          </a:p>
          <a:p>
            <a:r>
              <a:rPr lang="en-US" dirty="0">
                <a:ea typeface="+mn-lt"/>
                <a:cs typeface="+mn-lt"/>
              </a:rPr>
              <a:t>I also changed the text boxes to a dark Gray color and put them inside a Navy-blue box to add a bit of color into the page, a more professional look and made it more interesting.</a:t>
            </a:r>
            <a:endParaRPr lang="en-US" dirty="0">
              <a:ea typeface="+mn-lt"/>
              <a:cs typeface="+mn-lt"/>
            </a:endParaRPr>
          </a:p>
          <a:p>
            <a:endParaRPr lang="en-US" dirty="0">
              <a:ea typeface="+mn-lt"/>
              <a:cs typeface="+mn-lt"/>
            </a:endParaRPr>
          </a:p>
          <a:p>
            <a:endParaRPr lang="en-US" dirty="0">
              <a:ea typeface="+mn-lt"/>
              <a:cs typeface="+mn-lt"/>
            </a:endParaRPr>
          </a:p>
        </p:txBody>
      </p:sp>
      <p:pic>
        <p:nvPicPr>
          <p:cNvPr id="3" name="Picture 4" descr="A picture containing text, screenshot, display&#10;&#10;Description automatically generated"/>
          <p:cNvPicPr>
            <a:picLocks noChangeAspect="1"/>
          </p:cNvPicPr>
          <p:nvPr/>
        </p:nvPicPr>
        <p:blipFill>
          <a:blip r:embed="rId1"/>
          <a:stretch>
            <a:fillRect/>
          </a:stretch>
        </p:blipFill>
        <p:spPr>
          <a:xfrm>
            <a:off x="6700284" y="301334"/>
            <a:ext cx="5303874" cy="2702285"/>
          </a:xfrm>
          <a:prstGeom prst="rect">
            <a:avLst/>
          </a:prstGeom>
        </p:spPr>
      </p:pic>
      <p:pic>
        <p:nvPicPr>
          <p:cNvPr id="5" name="Picture 5" descr="A picture containing text, indoor, screenshot&#10;&#10;Description automatically generated"/>
          <p:cNvPicPr>
            <a:picLocks noChangeAspect="1"/>
          </p:cNvPicPr>
          <p:nvPr/>
        </p:nvPicPr>
        <p:blipFill>
          <a:blip r:embed="rId2"/>
          <a:stretch>
            <a:fillRect/>
          </a:stretch>
        </p:blipFill>
        <p:spPr>
          <a:xfrm>
            <a:off x="6700285" y="3426019"/>
            <a:ext cx="5303873" cy="26729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0806" y="170209"/>
            <a:ext cx="5571568"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ea typeface="+mn-lt"/>
                <a:cs typeface="+mn-lt"/>
              </a:rPr>
              <a:t>Extra content and design changes</a:t>
            </a:r>
            <a:endParaRPr lang="en-US" sz="2400">
              <a:ea typeface="+mn-lt"/>
              <a:cs typeface="+mn-lt"/>
            </a:endParaRPr>
          </a:p>
          <a:p>
            <a:endParaRPr lang="en-US" sz="2000" b="1" dirty="0"/>
          </a:p>
          <a:p>
            <a:endParaRPr lang="en-US" sz="2000" b="1" dirty="0"/>
          </a:p>
          <a:p>
            <a:r>
              <a:rPr lang="en-US" b="1" dirty="0"/>
              <a:t>I added separate buttons to a separate page for each unit of my course, I did this because otherwise it would be far too cluttered on one page to have everything I did in my course.</a:t>
            </a:r>
            <a:endParaRPr lang="en-US" b="1" dirty="0"/>
          </a:p>
          <a:p>
            <a:endParaRPr lang="en-US" sz="2400" b="1" dirty="0"/>
          </a:p>
          <a:p>
            <a:r>
              <a:rPr lang="en-US" b="1" dirty="0"/>
              <a:t>I followed the same rough layout as my plan, but I changed the color schemes to a more professional look because the light blue didn't look very professional, and I didn't think it's unusual color schemes would interest </a:t>
            </a:r>
            <a:r>
              <a:rPr lang="en-US" sz="1600" b="1" i="1" dirty="0" err="1">
                <a:latin typeface="Arial" panose="020B0604020202020204"/>
                <a:cs typeface="Arial" panose="020B0604020202020204"/>
              </a:rPr>
              <a:t>Versarien</a:t>
            </a:r>
            <a:r>
              <a:rPr lang="en-US" sz="1600" b="1" dirty="0"/>
              <a:t> technologies </a:t>
            </a:r>
            <a:r>
              <a:rPr lang="en-US" b="1" dirty="0"/>
              <a:t>or any other apprenticeships or employers although they might look good together, they do not suit my content inside My Portfolio.</a:t>
            </a:r>
            <a:endParaRPr lang="en-US" b="1" dirty="0"/>
          </a:p>
        </p:txBody>
      </p:sp>
      <p:pic>
        <p:nvPicPr>
          <p:cNvPr id="2" name="Picture 2" descr="A picture containing text, indoor, electronics, set&#10;&#10;Description automatically generated"/>
          <p:cNvPicPr>
            <a:picLocks noChangeAspect="1"/>
          </p:cNvPicPr>
          <p:nvPr/>
        </p:nvPicPr>
        <p:blipFill>
          <a:blip r:embed="rId1"/>
          <a:stretch>
            <a:fillRect/>
          </a:stretch>
        </p:blipFill>
        <p:spPr>
          <a:xfrm>
            <a:off x="6806611" y="234788"/>
            <a:ext cx="5232990" cy="2658169"/>
          </a:xfrm>
          <a:prstGeom prst="rect">
            <a:avLst/>
          </a:prstGeom>
        </p:spPr>
      </p:pic>
      <p:pic>
        <p:nvPicPr>
          <p:cNvPr id="6" name="Picture 6" descr="Graphical user interface, application&#10;&#10;Description automatically generated"/>
          <p:cNvPicPr>
            <a:picLocks noChangeAspect="1"/>
          </p:cNvPicPr>
          <p:nvPr/>
        </p:nvPicPr>
        <p:blipFill>
          <a:blip r:embed="rId2"/>
          <a:stretch>
            <a:fillRect/>
          </a:stretch>
        </p:blipFill>
        <p:spPr>
          <a:xfrm>
            <a:off x="6806610" y="4197874"/>
            <a:ext cx="5232990" cy="2600089"/>
          </a:xfrm>
          <a:prstGeom prst="rect">
            <a:avLst/>
          </a:prstGeom>
        </p:spPr>
      </p:pic>
      <p:pic>
        <p:nvPicPr>
          <p:cNvPr id="7" name="Picture 7" descr="Graphical user interface, text, application&#10;&#10;Description automatically generated"/>
          <p:cNvPicPr>
            <a:picLocks noChangeAspect="1"/>
          </p:cNvPicPr>
          <p:nvPr/>
        </p:nvPicPr>
        <p:blipFill>
          <a:blip r:embed="rId3"/>
          <a:stretch>
            <a:fillRect/>
          </a:stretch>
        </p:blipFill>
        <p:spPr>
          <a:xfrm>
            <a:off x="6806610" y="2949755"/>
            <a:ext cx="5232990" cy="11800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272" y="258813"/>
            <a:ext cx="5686754" cy="6063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ea typeface="+mn-lt"/>
                <a:cs typeface="+mn-lt"/>
              </a:rPr>
              <a:t>Extra content and design changes</a:t>
            </a:r>
            <a:endParaRPr lang="en-US" sz="2400" b="1" dirty="0">
              <a:ea typeface="+mn-lt"/>
              <a:cs typeface="+mn-lt"/>
            </a:endParaRPr>
          </a:p>
          <a:p>
            <a:endParaRPr lang="en-US" sz="2400" b="1" dirty="0"/>
          </a:p>
          <a:p>
            <a:endParaRPr lang="en-US" sz="2000" b="1" dirty="0"/>
          </a:p>
          <a:p>
            <a:r>
              <a:rPr lang="en-US" sz="2000" b="1" dirty="0"/>
              <a:t>Here's some of the content I added to the individual pages for each unit I still followed the same layout, and I added videos in where the images are for unit 17 multimedia.</a:t>
            </a:r>
            <a:endParaRPr lang="en-US" sz="2000" b="1" dirty="0"/>
          </a:p>
          <a:p>
            <a:endParaRPr lang="en-US" sz="2000" b="1" dirty="0"/>
          </a:p>
          <a:p>
            <a:r>
              <a:rPr lang="en-US" sz="2000" b="1" dirty="0"/>
              <a:t>I created universal boxes that I can use across all the sites, I added a nice blue glow around them to add a more futuristic look, I added a small box to put the image in text in to make a lighter background and to connect the correlation between the text box and images, so the viewer doesn't get them confused, if they're all in a long list without separation.</a:t>
            </a:r>
            <a:endParaRPr lang="en-US"/>
          </a:p>
        </p:txBody>
      </p:sp>
      <p:pic>
        <p:nvPicPr>
          <p:cNvPr id="2" name="Picture 2" descr="A picture containing text, indoor, black, dark&#10;&#10;Description automatically generated"/>
          <p:cNvPicPr>
            <a:picLocks noChangeAspect="1"/>
          </p:cNvPicPr>
          <p:nvPr/>
        </p:nvPicPr>
        <p:blipFill>
          <a:blip r:embed="rId1"/>
          <a:stretch>
            <a:fillRect/>
          </a:stretch>
        </p:blipFill>
        <p:spPr>
          <a:xfrm>
            <a:off x="6664842" y="862783"/>
            <a:ext cx="5215269" cy="1845201"/>
          </a:xfrm>
          <a:prstGeom prst="rect">
            <a:avLst/>
          </a:prstGeom>
        </p:spPr>
      </p:pic>
      <p:pic>
        <p:nvPicPr>
          <p:cNvPr id="3" name="Picture 4"/>
          <p:cNvPicPr>
            <a:picLocks noChangeAspect="1"/>
          </p:cNvPicPr>
          <p:nvPr/>
        </p:nvPicPr>
        <p:blipFill>
          <a:blip r:embed="rId2"/>
          <a:stretch>
            <a:fillRect/>
          </a:stretch>
        </p:blipFill>
        <p:spPr>
          <a:xfrm>
            <a:off x="6744587" y="3758289"/>
            <a:ext cx="5215269" cy="18223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272" y="258813"/>
            <a:ext cx="5686754"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ea typeface="+mn-lt"/>
                <a:cs typeface="+mn-lt"/>
              </a:rPr>
              <a:t>Extra content and design changes</a:t>
            </a:r>
            <a:endParaRPr lang="en-US" sz="2400" b="1" dirty="0">
              <a:ea typeface="+mn-lt"/>
              <a:cs typeface="+mn-lt"/>
            </a:endParaRPr>
          </a:p>
          <a:p>
            <a:endParaRPr lang="en-US" sz="2400" b="1" dirty="0"/>
          </a:p>
          <a:p>
            <a:endParaRPr lang="en-US" sz="2400" b="1" dirty="0"/>
          </a:p>
          <a:p>
            <a:r>
              <a:rPr lang="en-US" sz="2000" b="1" dirty="0"/>
              <a:t>I added text files inside some of the image boxes so the user of My Portfolio can view the work that I did on the assignments.</a:t>
            </a:r>
            <a:endParaRPr lang="en-US" sz="2000" b="1" dirty="0"/>
          </a:p>
          <a:p>
            <a:endParaRPr lang="en-US" sz="2000" b="1" dirty="0"/>
          </a:p>
          <a:p>
            <a:r>
              <a:rPr lang="en-US" sz="2000" b="1" dirty="0"/>
              <a:t>I also added a downloadable link so the viewer of My Portfolio can download a copy of my assignment if they want to review my work to see if my skills are of interest to them.</a:t>
            </a:r>
            <a:endParaRPr lang="en-US" sz="2000" b="1" dirty="0"/>
          </a:p>
          <a:p>
            <a:endParaRPr lang="en-US" sz="2000" b="1" dirty="0"/>
          </a:p>
          <a:p>
            <a:r>
              <a:rPr lang="en-US" sz="2000" b="1" dirty="0"/>
              <a:t>The textbox is a scrollable box which is linked to a text document this test document cannot display images, but I </a:t>
            </a:r>
            <a:r>
              <a:rPr lang="en-US" sz="2000" b="1"/>
              <a:t>have added images inside image </a:t>
            </a:r>
            <a:r>
              <a:rPr lang="en-US" sz="2000" b="1" dirty="0"/>
              <a:t>boxes below if necessary.</a:t>
            </a:r>
            <a:endParaRPr lang="en-US" sz="2000" b="1" dirty="0"/>
          </a:p>
        </p:txBody>
      </p:sp>
      <p:pic>
        <p:nvPicPr>
          <p:cNvPr id="2" name="Picture 2" descr="Graphical user interface, text&#10;&#10;Description automatically generated"/>
          <p:cNvPicPr>
            <a:picLocks noChangeAspect="1"/>
          </p:cNvPicPr>
          <p:nvPr/>
        </p:nvPicPr>
        <p:blipFill>
          <a:blip r:embed="rId1"/>
          <a:stretch>
            <a:fillRect/>
          </a:stretch>
        </p:blipFill>
        <p:spPr>
          <a:xfrm>
            <a:off x="6673703" y="327182"/>
            <a:ext cx="5374758" cy="2048076"/>
          </a:xfrm>
          <a:prstGeom prst="rect">
            <a:avLst/>
          </a:prstGeom>
        </p:spPr>
      </p:pic>
      <p:pic>
        <p:nvPicPr>
          <p:cNvPr id="3" name="Picture 4" descr="Text&#10;&#10;Description automatically generated"/>
          <p:cNvPicPr>
            <a:picLocks noChangeAspect="1"/>
          </p:cNvPicPr>
          <p:nvPr/>
        </p:nvPicPr>
        <p:blipFill>
          <a:blip r:embed="rId2"/>
          <a:stretch>
            <a:fillRect/>
          </a:stretch>
        </p:blipFill>
        <p:spPr>
          <a:xfrm>
            <a:off x="6691424" y="2942682"/>
            <a:ext cx="5348176" cy="3453565"/>
          </a:xfrm>
          <a:prstGeom prst="rect">
            <a:avLst/>
          </a:prstGeom>
        </p:spPr>
      </p:pic>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15965</Words>
  <Application>WPS Presentation</Application>
  <PresentationFormat>Widescreen</PresentationFormat>
  <Paragraphs>482</Paragraphs>
  <Slides>20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Arial</vt:lpstr>
      <vt:lpstr>SimSun</vt:lpstr>
      <vt:lpstr>Wingdings</vt:lpstr>
      <vt:lpstr>Wingdings 2</vt:lpstr>
      <vt:lpstr>Arial</vt:lpstr>
      <vt:lpstr>Segoe UI</vt:lpstr>
      <vt:lpstr>Century Gothic</vt:lpstr>
      <vt:lpstr>Century Gothic</vt:lpstr>
      <vt:lpstr>Century Schoolbook</vt:lpstr>
      <vt:lpstr>Microsoft YaHei</vt:lpstr>
      <vt:lpstr>Arial Unicode MS</vt:lpstr>
      <vt:lpstr>Calibri</vt:lpstr>
      <vt:lpstr>Calibri</vt:lpstr>
      <vt:lpstr>Century Schoolbook</vt:lpstr>
      <vt:lpst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David Haagensen</cp:lastModifiedBy>
  <cp:revision>1517</cp:revision>
  <dcterms:created xsi:type="dcterms:W3CDTF">2023-04-24T10:23:00Z</dcterms:created>
  <dcterms:modified xsi:type="dcterms:W3CDTF">2024-11-08T08:34:47Z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73B74A9ADC8E4C0C854573176FEC82B4_12</vt:lpwstr>
  </property>
  <property fmtid="{D5CDD505-2E9C-101B-9397-08002B2CF9AE}" pid="3" name="KSOProductBuildVer">
    <vt:lpwstr>2057-12.2.0.18607</vt:lpwstr>
  </property>
</Properties>
</file>